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8da16396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28da16396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8da16396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8da16396_1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8da16396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28da16396_1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8da16396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28da16396_1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8da16396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28da16396_1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8da16396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8da16396_1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8da16396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28da16396_1_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8da16396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28da16396_1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8da16396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28da16396_1_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8da16396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28da16396_1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8da16396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28da16396_1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8da16396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28da16396_1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8da16396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28da16396_1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8da16396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28da16396_1_6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8da16396_1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28da16396_1_7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8da16396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28da16396_1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28da16396_1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28da16396_1_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8da16396_1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28da16396_1_7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8da16396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28da16396_1_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8da16396_1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28da16396_1_8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5032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e75032f3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8da16396_1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28da16396_1_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8da16396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28da16396_1_8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8da16396_1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28da16396_1_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8da16396_1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28da16396_1_9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8da16396_1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28da16396_1_9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8da16396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28da16396_1_9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8da16396_1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28da16396_1_1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8da16396_1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28da16396_1_10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f860d20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f860d20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f836b9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f836b99c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75032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e75032f3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836b99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f836b99c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f836b99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f836b99c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f836b99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f836b99c0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f836b99c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1f836b99c0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f836b99c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1f836b99c0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836b99c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f836b99c0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f836b99c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1f836b99c0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f836b99c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1f836b99c0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f836b99c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1f836b99c0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f836b99c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1f836b99c0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f836b99c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f836b99c0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f836b99c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f836b99c0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f836b99c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1f836b99c0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f836b99c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f836b99c0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f836b99c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1f836b99c0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f836b99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1f836b99c0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f836b99c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f836b99c0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f836b99c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f836b99c0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f836b99c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f836b99c0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8da16396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28da16396_1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f836b99c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1f836b99c0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8da16396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28da16396_1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8da16396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28da16396_1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8da16396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28da16396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hyperlink" Target="https://en.wikipedia.org/wiki/Autoencoder#Denoising_autoencod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hyperlink" Target="https://arxiv.org/pdf/1312.6114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60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38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Relationship Id="rId8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9" Type="http://schemas.openxmlformats.org/officeDocument/2006/relationships/image" Target="../media/image79.png"/><Relationship Id="rId5" Type="http://schemas.openxmlformats.org/officeDocument/2006/relationships/image" Target="../media/image61.png"/><Relationship Id="rId6" Type="http://schemas.openxmlformats.org/officeDocument/2006/relationships/image" Target="../media/image72.png"/><Relationship Id="rId7" Type="http://schemas.openxmlformats.org/officeDocument/2006/relationships/image" Target="../media/image64.png"/><Relationship Id="rId8" Type="http://schemas.openxmlformats.org/officeDocument/2006/relationships/image" Target="../media/image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Relationship Id="rId5" Type="http://schemas.openxmlformats.org/officeDocument/2006/relationships/image" Target="../media/image61.png"/><Relationship Id="rId6" Type="http://schemas.openxmlformats.org/officeDocument/2006/relationships/image" Target="../media/image100.png"/><Relationship Id="rId7" Type="http://schemas.openxmlformats.org/officeDocument/2006/relationships/image" Target="../media/image83.png"/><Relationship Id="rId8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Relationship Id="rId4" Type="http://schemas.openxmlformats.org/officeDocument/2006/relationships/image" Target="../media/image85.png"/><Relationship Id="rId5" Type="http://schemas.openxmlformats.org/officeDocument/2006/relationships/image" Target="../media/image98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Relationship Id="rId5" Type="http://schemas.openxmlformats.org/officeDocument/2006/relationships/hyperlink" Target="https://en.wikipedia.org/wiki/Jensen%27s_inequality" TargetMode="External"/><Relationship Id="rId6" Type="http://schemas.openxmlformats.org/officeDocument/2006/relationships/image" Target="../media/image99.png"/><Relationship Id="rId7" Type="http://schemas.openxmlformats.org/officeDocument/2006/relationships/image" Target="../media/image115.png"/><Relationship Id="rId8" Type="http://schemas.openxmlformats.org/officeDocument/2006/relationships/image" Target="../media/image9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png"/><Relationship Id="rId4" Type="http://schemas.openxmlformats.org/officeDocument/2006/relationships/image" Target="../media/image74.png"/><Relationship Id="rId9" Type="http://schemas.openxmlformats.org/officeDocument/2006/relationships/hyperlink" Target="https://arxiv.org/pdf/1312.6114.pdf" TargetMode="External"/><Relationship Id="rId5" Type="http://schemas.openxmlformats.org/officeDocument/2006/relationships/image" Target="../media/image105.png"/><Relationship Id="rId6" Type="http://schemas.openxmlformats.org/officeDocument/2006/relationships/image" Target="../media/image107.png"/><Relationship Id="rId7" Type="http://schemas.openxmlformats.org/officeDocument/2006/relationships/hyperlink" Target="https://arxiv.org/pdf/1606.05908.pdf" TargetMode="External"/><Relationship Id="rId8" Type="http://schemas.openxmlformats.org/officeDocument/2006/relationships/image" Target="../media/image1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Relationship Id="rId4" Type="http://schemas.openxmlformats.org/officeDocument/2006/relationships/image" Target="../media/image74.png"/><Relationship Id="rId5" Type="http://schemas.openxmlformats.org/officeDocument/2006/relationships/image" Target="../media/image1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8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106.png"/><Relationship Id="rId5" Type="http://schemas.openxmlformats.org/officeDocument/2006/relationships/image" Target="../media/image1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6.png"/><Relationship Id="rId4" Type="http://schemas.openxmlformats.org/officeDocument/2006/relationships/image" Target="../media/image19.png"/><Relationship Id="rId5" Type="http://schemas.openxmlformats.org/officeDocument/2006/relationships/image" Target="../media/image105.png"/><Relationship Id="rId6" Type="http://schemas.openxmlformats.org/officeDocument/2006/relationships/image" Target="../media/image109.png"/><Relationship Id="rId7" Type="http://schemas.openxmlformats.org/officeDocument/2006/relationships/image" Target="../media/image1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8.png"/><Relationship Id="rId4" Type="http://schemas.openxmlformats.org/officeDocument/2006/relationships/image" Target="../media/image120.png"/><Relationship Id="rId5" Type="http://schemas.openxmlformats.org/officeDocument/2006/relationships/image" Target="../media/image97.png"/><Relationship Id="rId6" Type="http://schemas.openxmlformats.org/officeDocument/2006/relationships/image" Target="../media/image111.png"/><Relationship Id="rId7" Type="http://schemas.openxmlformats.org/officeDocument/2006/relationships/image" Target="../media/image130.png"/><Relationship Id="rId8" Type="http://schemas.openxmlformats.org/officeDocument/2006/relationships/image" Target="../media/image1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5.png"/><Relationship Id="rId4" Type="http://schemas.openxmlformats.org/officeDocument/2006/relationships/image" Target="../media/image121.png"/><Relationship Id="rId9" Type="http://schemas.openxmlformats.org/officeDocument/2006/relationships/image" Target="../media/image124.png"/><Relationship Id="rId5" Type="http://schemas.openxmlformats.org/officeDocument/2006/relationships/image" Target="../media/image106.png"/><Relationship Id="rId6" Type="http://schemas.openxmlformats.org/officeDocument/2006/relationships/hyperlink" Target="http://www.dpkingma.com/sgvb_mnist_demo/demo.html" TargetMode="External"/><Relationship Id="rId7" Type="http://schemas.openxmlformats.org/officeDocument/2006/relationships/hyperlink" Target="http://www.dpkingma.com/sgvb_mnist_demo/demo.html" TargetMode="External"/><Relationship Id="rId8" Type="http://schemas.openxmlformats.org/officeDocument/2006/relationships/hyperlink" Target="http://www.dpkingma.com/sgvb_mnist_demo/demo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9.png"/><Relationship Id="rId4" Type="http://schemas.openxmlformats.org/officeDocument/2006/relationships/image" Target="../media/image122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3.png"/><Relationship Id="rId10" Type="http://schemas.openxmlformats.org/officeDocument/2006/relationships/image" Target="../media/image52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97.png"/><Relationship Id="rId5" Type="http://schemas.openxmlformats.org/officeDocument/2006/relationships/image" Target="../media/image47.png"/><Relationship Id="rId6" Type="http://schemas.openxmlformats.org/officeDocument/2006/relationships/image" Target="../media/image126.png"/><Relationship Id="rId7" Type="http://schemas.openxmlformats.org/officeDocument/2006/relationships/image" Target="../media/image57.png"/><Relationship Id="rId8" Type="http://schemas.openxmlformats.org/officeDocument/2006/relationships/image" Target="../media/image1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9.png"/><Relationship Id="rId4" Type="http://schemas.openxmlformats.org/officeDocument/2006/relationships/image" Target="../media/image131.png"/><Relationship Id="rId5" Type="http://schemas.openxmlformats.org/officeDocument/2006/relationships/image" Target="../media/image127.png"/><Relationship Id="rId6" Type="http://schemas.openxmlformats.org/officeDocument/2006/relationships/hyperlink" Target="https://arxiv.org/pdf/1606.05908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5.png"/><Relationship Id="rId4" Type="http://schemas.openxmlformats.org/officeDocument/2006/relationships/hyperlink" Target="https://arxiv.org/pdf/1509.00519.pdf" TargetMode="External"/><Relationship Id="rId9" Type="http://schemas.openxmlformats.org/officeDocument/2006/relationships/image" Target="../media/image128.png"/><Relationship Id="rId5" Type="http://schemas.openxmlformats.org/officeDocument/2006/relationships/image" Target="../media/image133.png"/><Relationship Id="rId6" Type="http://schemas.openxmlformats.org/officeDocument/2006/relationships/hyperlink" Target="https://arxiv.org/pdf/1704.02916.pdf" TargetMode="External"/><Relationship Id="rId7" Type="http://schemas.openxmlformats.org/officeDocument/2006/relationships/image" Target="../media/image132.png"/><Relationship Id="rId8" Type="http://schemas.openxmlformats.org/officeDocument/2006/relationships/image" Target="../media/image1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1509.00519.pdf" TargetMode="External"/><Relationship Id="rId4" Type="http://schemas.openxmlformats.org/officeDocument/2006/relationships/image" Target="../media/image139.png"/><Relationship Id="rId5" Type="http://schemas.openxmlformats.org/officeDocument/2006/relationships/image" Target="../media/image137.png"/><Relationship Id="rId6" Type="http://schemas.openxmlformats.org/officeDocument/2006/relationships/image" Target="../media/image134.png"/><Relationship Id="rId7" Type="http://schemas.openxmlformats.org/officeDocument/2006/relationships/image" Target="../media/image1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511.05644.pdf" TargetMode="External"/><Relationship Id="rId4" Type="http://schemas.openxmlformats.org/officeDocument/2006/relationships/image" Target="../media/image136.png"/><Relationship Id="rId5" Type="http://schemas.openxmlformats.org/officeDocument/2006/relationships/image" Target="../media/image1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pdf/1511.05644.pdf" TargetMode="External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rxiv.org/pdf/1511.05644.pdf" TargetMode="External"/><Relationship Id="rId4" Type="http://schemas.openxmlformats.org/officeDocument/2006/relationships/image" Target="../media/image138.png"/><Relationship Id="rId5" Type="http://schemas.openxmlformats.org/officeDocument/2006/relationships/image" Target="../media/image1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pdf/1511.05644.pdf" TargetMode="External"/><Relationship Id="rId4" Type="http://schemas.openxmlformats.org/officeDocument/2006/relationships/image" Target="../media/image149.png"/><Relationship Id="rId5" Type="http://schemas.openxmlformats.org/officeDocument/2006/relationships/image" Target="../media/image1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1602.03220.pdf" TargetMode="External"/><Relationship Id="rId4" Type="http://schemas.openxmlformats.org/officeDocument/2006/relationships/image" Target="../media/image135.png"/><Relationship Id="rId5" Type="http://schemas.openxmlformats.org/officeDocument/2006/relationships/image" Target="../media/image97.png"/><Relationship Id="rId6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0.png"/><Relationship Id="rId4" Type="http://schemas.openxmlformats.org/officeDocument/2006/relationships/hyperlink" Target="https://arxiv.org/pdf/1602.03220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pdf/1602.03220.pdf" TargetMode="External"/><Relationship Id="rId4" Type="http://schemas.openxmlformats.org/officeDocument/2006/relationships/image" Target="../media/image153.png"/><Relationship Id="rId5" Type="http://schemas.openxmlformats.org/officeDocument/2006/relationships/image" Target="../media/image1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pdf/1512.09300.pdf" TargetMode="External"/><Relationship Id="rId4" Type="http://schemas.openxmlformats.org/officeDocument/2006/relationships/image" Target="../media/image147.png"/><Relationship Id="rId5" Type="http://schemas.openxmlformats.org/officeDocument/2006/relationships/image" Target="../media/image1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5.png"/><Relationship Id="rId4" Type="http://schemas.openxmlformats.org/officeDocument/2006/relationships/hyperlink" Target="http://slazebni.cs.illinois.edu/spring17/lec12_vae.pdf" TargetMode="External"/><Relationship Id="rId5" Type="http://schemas.openxmlformats.org/officeDocument/2006/relationships/hyperlink" Target="https://arxiv.org/pdf/1512.09300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slazebni.cs.illinois.edu/spring17/lec12_vae.pdf" TargetMode="External"/><Relationship Id="rId4" Type="http://schemas.openxmlformats.org/officeDocument/2006/relationships/image" Target="../media/image148.png"/><Relationship Id="rId5" Type="http://schemas.openxmlformats.org/officeDocument/2006/relationships/hyperlink" Target="https://arxiv.org/pdf/1512.09300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pdf/1611.09961.pdf" TargetMode="External"/><Relationship Id="rId4" Type="http://schemas.openxmlformats.org/officeDocument/2006/relationships/image" Target="../media/image157.png"/><Relationship Id="rId5" Type="http://schemas.openxmlformats.org/officeDocument/2006/relationships/image" Target="../media/image1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pdf/1611.09961.pdf" TargetMode="External"/><Relationship Id="rId4" Type="http://schemas.openxmlformats.org/officeDocument/2006/relationships/image" Target="../media/image1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pdf/1611.09961.pdf" TargetMode="External"/><Relationship Id="rId4" Type="http://schemas.openxmlformats.org/officeDocument/2006/relationships/image" Target="../media/image1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slazebni.cs.illinois.edu/spring17/lec12_vae.pdf" TargetMode="External"/><Relationship Id="rId4" Type="http://schemas.openxmlformats.org/officeDocument/2006/relationships/hyperlink" Target="http://kvfrans.com/variational-autoencoders-explained/" TargetMode="External"/><Relationship Id="rId5" Type="http://schemas.openxmlformats.org/officeDocument/2006/relationships/hyperlink" Target="https://arxiv.org/abs/1606.05908" TargetMode="External"/><Relationship Id="rId6" Type="http://schemas.openxmlformats.org/officeDocument/2006/relationships/hyperlink" Target="https://jaan.io/what-is-variational-autoencoder-vae-tutorial/" TargetMode="External"/><Relationship Id="rId7" Type="http://schemas.openxmlformats.org/officeDocument/2006/relationships/hyperlink" Target="http://wiseodd.github.io/techblog/2016/12/10/variational-autoencoder/" TargetMode="External"/><Relationship Id="rId8" Type="http://schemas.openxmlformats.org/officeDocument/2006/relationships/hyperlink" Target="http://www.cs.toronto.edu/~duvenaud/courses/csc2541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cs.toronto.edu/~duvenaud/courses/csc2541/slides/lec2-vae.pdf" TargetMode="External"/><Relationship Id="rId4" Type="http://schemas.openxmlformats.org/officeDocument/2006/relationships/hyperlink" Target="https://arxiv.org/pdf/1509.00519.pdf" TargetMode="External"/><Relationship Id="rId5" Type="http://schemas.openxmlformats.org/officeDocument/2006/relationships/hyperlink" Target="https://arxiv.org/pdf/1704.02916.pdf" TargetMode="External"/><Relationship Id="rId6" Type="http://schemas.openxmlformats.org/officeDocument/2006/relationships/hyperlink" Target="http://www.cs.toronto.edu/~duvenaud/courses/csc2541/slides/structured-encoders-decoders.pdf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cs.toronto.edu/~duvenaud/courses/csc2541/slides/structured-encoders-decoders.pdf" TargetMode="External"/><Relationship Id="rId4" Type="http://schemas.openxmlformats.org/officeDocument/2006/relationships/hyperlink" Target="https://www.slideshare.net/ShaiHarel/variational-autoencoder-talk" TargetMode="External"/><Relationship Id="rId5" Type="http://schemas.openxmlformats.org/officeDocument/2006/relationships/hyperlink" Target="http://www.dpkingma.com/sgvb_mnist_demo/demo.html" TargetMode="External"/><Relationship Id="rId6" Type="http://schemas.openxmlformats.org/officeDocument/2006/relationships/hyperlink" Target="http://dpkingma.com/?page_id=393" TargetMode="External"/><Relationship Id="rId7" Type="http://schemas.openxmlformats.org/officeDocument/2006/relationships/hyperlink" Target="http://blog.shakirm.com/2015/03/a-statistical-view-of-deep-learning-ii-auto-encoders-and-free-energy/" TargetMode="External"/><Relationship Id="rId8" Type="http://schemas.openxmlformats.org/officeDocument/2006/relationships/hyperlink" Target="http://orbit.dtu.dk/files/121765928/1602.02282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pdf/1602.03220.pdf" TargetMode="External"/><Relationship Id="rId4" Type="http://schemas.openxmlformats.org/officeDocument/2006/relationships/hyperlink" Target="http://edwardlib.org/tutorials/klqp" TargetMode="External"/><Relationship Id="rId5" Type="http://schemas.openxmlformats.org/officeDocument/2006/relationships/hyperlink" Target="https://arxiv.org/pdf/1511.05644.pdf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Introduction to</a:t>
            </a:r>
            <a:r>
              <a:rPr lang="en-US"/>
              <a:t> Diabolo Networks*</a:t>
            </a:r>
            <a:endParaRPr b="0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27.06.2017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wrong with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481975" y="943750"/>
            <a:ext cx="34290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Let’s plot the manifold!</a:t>
            </a:r>
            <a:endParaRPr sz="1800"/>
          </a:p>
        </p:txBody>
      </p:sp>
      <p:sp>
        <p:nvSpPr>
          <p:cNvPr id="189" name="Google Shape;189;p26"/>
          <p:cNvSpPr txBox="1"/>
          <p:nvPr/>
        </p:nvSpPr>
        <p:spPr>
          <a:xfrm>
            <a:off x="6206300" y="1114150"/>
            <a:ext cx="5259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AE are not “l</a:t>
            </a:r>
            <a:r>
              <a:rPr b="1" lang="en-US" sz="1800"/>
              <a:t>earning efficient representation of our data</a:t>
            </a:r>
            <a:r>
              <a:rPr lang="en-US" sz="1800"/>
              <a:t>”!!!, they just cheat to minimize the loss.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pattern is completely random (depends on initial conditions)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Just</a:t>
            </a:r>
            <a:r>
              <a:rPr lang="en-US" sz="1800">
                <a:solidFill>
                  <a:schemeClr val="dk1"/>
                </a:solidFill>
              </a:rPr>
              <a:t> avoid simple autoencoders like this</a:t>
            </a:r>
            <a:endParaRPr sz="1800"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1453827"/>
            <a:ext cx="5691925" cy="52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6755275" y="3065550"/>
            <a:ext cx="45510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What are the consequences of such behaviour???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275" y="4213575"/>
            <a:ext cx="4852249" cy="26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361425" y="3873675"/>
            <a:ext cx="5565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Adversarial examples </a:t>
            </a:r>
            <a:r>
              <a:rPr lang="en-US"/>
              <a:t>(the need of probabilistic models)</a:t>
            </a: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3189450" y="3429000"/>
            <a:ext cx="2939100" cy="3022124"/>
            <a:chOff x="3189450" y="3429000"/>
            <a:chExt cx="2939100" cy="3022124"/>
          </a:xfrm>
        </p:grpSpPr>
        <p:cxnSp>
          <p:nvCxnSpPr>
            <p:cNvPr id="195" name="Google Shape;195;p26"/>
            <p:cNvCxnSpPr/>
            <p:nvPr/>
          </p:nvCxnSpPr>
          <p:spPr>
            <a:xfrm flipH="1">
              <a:off x="3874350" y="3429000"/>
              <a:ext cx="545100" cy="134400"/>
            </a:xfrm>
            <a:prstGeom prst="straightConnector1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" name="Google Shape;196;p26"/>
            <p:cNvSpPr txBox="1"/>
            <p:nvPr/>
          </p:nvSpPr>
          <p:spPr>
            <a:xfrm>
              <a:off x="3189450" y="4566725"/>
              <a:ext cx="29391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the distances in </a:t>
              </a:r>
              <a:r>
                <a:rPr b="1" lang="en-US">
                  <a:solidFill>
                    <a:srgbClr val="CC0000"/>
                  </a:solidFill>
                </a:rPr>
                <a:t>z</a:t>
              </a:r>
              <a:r>
                <a:rPr lang="en-US">
                  <a:solidFill>
                    <a:srgbClr val="CC0000"/>
                  </a:solidFill>
                </a:rPr>
                <a:t> space do not preserve real relations</a:t>
              </a:r>
              <a:endParaRPr>
                <a:solidFill>
                  <a:srgbClr val="CC0000"/>
                </a:solidFill>
              </a:endParaRPr>
            </a:p>
          </p:txBody>
        </p:sp>
        <p:pic>
          <p:nvPicPr>
            <p:cNvPr id="197" name="Google Shape;19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36850" y="5135525"/>
              <a:ext cx="2191451" cy="1315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How we can fix this problem?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60725" y="1003425"/>
            <a:ext cx="9844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problem can be partially solved with regularization techniques</a:t>
            </a:r>
            <a:endParaRPr sz="1800"/>
          </a:p>
        </p:txBody>
      </p:sp>
      <p:grpSp>
        <p:nvGrpSpPr>
          <p:cNvPr id="204" name="Google Shape;204;p27"/>
          <p:cNvGrpSpPr/>
          <p:nvPr/>
        </p:nvGrpSpPr>
        <p:grpSpPr>
          <a:xfrm>
            <a:off x="260725" y="1636150"/>
            <a:ext cx="11764500" cy="2079500"/>
            <a:chOff x="260725" y="1636150"/>
            <a:chExt cx="11764500" cy="2079500"/>
          </a:xfrm>
        </p:grpSpPr>
        <p:sp>
          <p:nvSpPr>
            <p:cNvPr id="205" name="Google Shape;205;p27"/>
            <p:cNvSpPr txBox="1"/>
            <p:nvPr/>
          </p:nvSpPr>
          <p:spPr>
            <a:xfrm>
              <a:off x="260725" y="1636150"/>
              <a:ext cx="117645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sparse AEs</a:t>
              </a:r>
              <a:r>
                <a:rPr lang="en-US" sz="1800"/>
                <a:t> - apply regularization </a:t>
              </a:r>
              <a:r>
                <a:rPr b="1" lang="en-US" sz="1800"/>
                <a:t>Omega</a:t>
              </a:r>
              <a:r>
                <a:rPr lang="en-US" sz="1800"/>
                <a:t> on </a:t>
              </a:r>
              <a:r>
                <a:rPr b="1" lang="en-US" sz="1800"/>
                <a:t>z</a:t>
              </a:r>
              <a:r>
                <a:rPr lang="en-US" sz="1800"/>
                <a:t> activations which </a:t>
              </a:r>
              <a:r>
                <a:rPr lang="en-US" sz="1800"/>
                <a:t>encourage</a:t>
              </a:r>
              <a:r>
                <a:rPr lang="en-US" sz="1800"/>
                <a:t> the model to learn sparse representations of hidden/latent states</a:t>
              </a:r>
              <a:endParaRPr sz="1800"/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790100" y="3142350"/>
              <a:ext cx="90543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Consider our 1D gauss example this would help the model to completely neglect on of the </a:t>
              </a:r>
              <a:r>
                <a:rPr lang="en-US" sz="1800"/>
                <a:t>unnecessary</a:t>
              </a:r>
              <a:r>
                <a:rPr lang="en-US" sz="1800"/>
                <a:t> dimensions of the problem. With this regularization we define our preference on values of </a:t>
              </a:r>
              <a:r>
                <a:rPr b="1" lang="en-US" sz="1800"/>
                <a:t>z</a:t>
              </a:r>
              <a:endParaRPr b="1" sz="1800"/>
            </a:p>
          </p:txBody>
        </p:sp>
        <p:pic>
          <p:nvPicPr>
            <p:cNvPr id="207" name="Google Shape;20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1363" y="2327375"/>
              <a:ext cx="6619726" cy="900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950" y="2529325"/>
            <a:ext cx="1467175" cy="49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7"/>
          <p:cNvGrpSpPr/>
          <p:nvPr/>
        </p:nvGrpSpPr>
        <p:grpSpPr>
          <a:xfrm>
            <a:off x="213750" y="4298925"/>
            <a:ext cx="11764500" cy="2441550"/>
            <a:chOff x="213750" y="4298925"/>
            <a:chExt cx="11764500" cy="2441550"/>
          </a:xfrm>
        </p:grpSpPr>
        <p:sp>
          <p:nvSpPr>
            <p:cNvPr id="210" name="Google Shape;210;p27"/>
            <p:cNvSpPr txBox="1"/>
            <p:nvPr/>
          </p:nvSpPr>
          <p:spPr>
            <a:xfrm>
              <a:off x="213750" y="4298925"/>
              <a:ext cx="117645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denoising</a:t>
              </a:r>
              <a:r>
                <a:rPr b="1" lang="en-US" sz="1800"/>
                <a:t> AEs</a:t>
              </a:r>
              <a:r>
                <a:rPr lang="en-US" sz="1800"/>
                <a:t> - force AE to learn the structure of your data by minimizing the reconstruction error of corrupted data. This task is harder hence model can learn more usefull features.</a:t>
              </a:r>
              <a:endParaRPr sz="1800"/>
            </a:p>
          </p:txBody>
        </p:sp>
        <p:pic>
          <p:nvPicPr>
            <p:cNvPr id="211" name="Google Shape;21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4625" y="5342000"/>
              <a:ext cx="2365900" cy="709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2" name="Google Shape;212;p27"/>
            <p:cNvCxnSpPr/>
            <p:nvPr/>
          </p:nvCxnSpPr>
          <p:spPr>
            <a:xfrm flipH="1" rot="10800000">
              <a:off x="4474325" y="5630450"/>
              <a:ext cx="2011500" cy="15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13" name="Google Shape;21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88675" y="5299811"/>
              <a:ext cx="2365900" cy="677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7"/>
            <p:cNvSpPr txBox="1"/>
            <p:nvPr/>
          </p:nvSpPr>
          <p:spPr>
            <a:xfrm>
              <a:off x="291000" y="5976975"/>
              <a:ext cx="11610000" cy="7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From </a:t>
              </a:r>
              <a:r>
                <a:rPr lang="en-US" sz="1800" u="sng">
                  <a:solidFill>
                    <a:schemeClr val="hlink"/>
                  </a:solidFill>
                  <a:hlinkClick r:id="rId7"/>
                </a:rPr>
                <a:t>wikipedia</a:t>
              </a:r>
              <a:r>
                <a:rPr lang="en-US" sz="1800"/>
                <a:t>: </a:t>
              </a:r>
              <a:r>
                <a:rPr lang="en-US" sz="1800"/>
                <a:t>“</a:t>
              </a:r>
              <a:r>
                <a:rPr lang="en-US" sz="1800"/>
                <a:t>The higher level representations are relatively stable and robust to the corruption of the input”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How we can fix this problem?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260725" y="1003425"/>
            <a:ext cx="9844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problem can be partially solved with regularization techniques</a:t>
            </a:r>
            <a:endParaRPr sz="1800"/>
          </a:p>
        </p:txBody>
      </p:sp>
      <p:grpSp>
        <p:nvGrpSpPr>
          <p:cNvPr id="221" name="Google Shape;221;p28"/>
          <p:cNvGrpSpPr/>
          <p:nvPr/>
        </p:nvGrpSpPr>
        <p:grpSpPr>
          <a:xfrm>
            <a:off x="260725" y="1636150"/>
            <a:ext cx="11764500" cy="2634702"/>
            <a:chOff x="260725" y="1636150"/>
            <a:chExt cx="11764500" cy="2634702"/>
          </a:xfrm>
        </p:grpSpPr>
        <p:sp>
          <p:nvSpPr>
            <p:cNvPr id="222" name="Google Shape;222;p28"/>
            <p:cNvSpPr txBox="1"/>
            <p:nvPr/>
          </p:nvSpPr>
          <p:spPr>
            <a:xfrm>
              <a:off x="260725" y="1636150"/>
              <a:ext cx="11764500" cy="10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Contractive autoencoder (CAE)</a:t>
              </a:r>
              <a:r>
                <a:rPr lang="en-US" sz="1800"/>
                <a:t> </a:t>
              </a:r>
              <a:r>
                <a:rPr lang="en-US" sz="1800"/>
                <a:t>- This forces the model to learn a function that does not change much when </a:t>
              </a:r>
              <a:r>
                <a:rPr b="1" lang="en-US" sz="1800"/>
                <a:t>x</a:t>
              </a:r>
              <a:r>
                <a:rPr lang="en-US" sz="1800"/>
                <a:t> changes slightly</a:t>
              </a:r>
              <a:endParaRPr sz="1800"/>
            </a:p>
          </p:txBody>
        </p:sp>
        <p:pic>
          <p:nvPicPr>
            <p:cNvPr id="223" name="Google Shape;22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2775" y="2443325"/>
              <a:ext cx="7790524" cy="98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7327" y="3323852"/>
              <a:ext cx="3745600" cy="94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8"/>
          <p:cNvGrpSpPr/>
          <p:nvPr/>
        </p:nvGrpSpPr>
        <p:grpSpPr>
          <a:xfrm>
            <a:off x="8402975" y="3727638"/>
            <a:ext cx="3285600" cy="419700"/>
            <a:chOff x="8402975" y="3727638"/>
            <a:chExt cx="3285600" cy="419700"/>
          </a:xfrm>
        </p:grpSpPr>
        <p:cxnSp>
          <p:nvCxnSpPr>
            <p:cNvPr id="226" name="Google Shape;226;p28"/>
            <p:cNvCxnSpPr>
              <a:stCxn id="227" idx="1"/>
              <a:endCxn id="224" idx="3"/>
            </p:cNvCxnSpPr>
            <p:nvPr/>
          </p:nvCxnSpPr>
          <p:spPr>
            <a:xfrm rot="10800000">
              <a:off x="8402975" y="3797388"/>
              <a:ext cx="387300" cy="14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7" name="Google Shape;227;p28"/>
            <p:cNvSpPr txBox="1"/>
            <p:nvPr/>
          </p:nvSpPr>
          <p:spPr>
            <a:xfrm>
              <a:off x="8790275" y="3727638"/>
              <a:ext cx="28983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The norm is </a:t>
              </a:r>
              <a:r>
                <a:rPr lang="en-US" sz="1800">
                  <a:solidFill>
                    <a:srgbClr val="1CA4DC"/>
                  </a:solidFill>
                </a:rPr>
                <a:t>arbitrarily</a:t>
              </a:r>
              <a:r>
                <a:rPr lang="en-US" sz="1800">
                  <a:solidFill>
                    <a:srgbClr val="1CA4DC"/>
                  </a:solidFill>
                </a:rPr>
                <a:t> chosen</a:t>
              </a:r>
              <a:endParaRPr sz="1800">
                <a:solidFill>
                  <a:srgbClr val="1CA4DC"/>
                </a:solidFill>
              </a:endParaRPr>
            </a:p>
          </p:txBody>
        </p:sp>
      </p:grpSp>
      <p:grpSp>
        <p:nvGrpSpPr>
          <p:cNvPr id="228" name="Google Shape;228;p28"/>
          <p:cNvGrpSpPr/>
          <p:nvPr/>
        </p:nvGrpSpPr>
        <p:grpSpPr>
          <a:xfrm>
            <a:off x="223675" y="4157575"/>
            <a:ext cx="10712851" cy="2522325"/>
            <a:chOff x="223675" y="4157575"/>
            <a:chExt cx="10712851" cy="2522325"/>
          </a:xfrm>
        </p:grpSpPr>
        <p:pic>
          <p:nvPicPr>
            <p:cNvPr id="229" name="Google Shape;22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3675" y="4498102"/>
              <a:ext cx="5394428" cy="21817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0" name="Google Shape;230;p28"/>
            <p:cNvCxnSpPr/>
            <p:nvPr/>
          </p:nvCxnSpPr>
          <p:spPr>
            <a:xfrm flipH="1">
              <a:off x="5503825" y="4157575"/>
              <a:ext cx="1156200" cy="1805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31" name="Google Shape;23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59550" y="4450575"/>
              <a:ext cx="8476976" cy="36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8"/>
          <p:cNvGrpSpPr/>
          <p:nvPr/>
        </p:nvGrpSpPr>
        <p:grpSpPr>
          <a:xfrm>
            <a:off x="6572900" y="4957400"/>
            <a:ext cx="4624800" cy="1528875"/>
            <a:chOff x="6572900" y="4957400"/>
            <a:chExt cx="4624800" cy="1528875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91150" y="5649675"/>
              <a:ext cx="4008726" cy="83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8"/>
            <p:cNvSpPr txBox="1"/>
            <p:nvPr/>
          </p:nvSpPr>
          <p:spPr>
            <a:xfrm>
              <a:off x="6572900" y="4957400"/>
              <a:ext cx="46248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Another possible regularization not mentioned in literature 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Variational autoencoder principles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60725" y="1003425"/>
            <a:ext cx="9844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problem can be partially solved with regularization techniques</a:t>
            </a:r>
            <a:endParaRPr sz="1800"/>
          </a:p>
        </p:txBody>
      </p:sp>
      <p:sp>
        <p:nvSpPr>
          <p:cNvPr id="241" name="Google Shape;241;p29"/>
          <p:cNvSpPr txBox="1"/>
          <p:nvPr/>
        </p:nvSpPr>
        <p:spPr>
          <a:xfrm>
            <a:off x="260725" y="1636150"/>
            <a:ext cx="117645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Variational Autoencoders</a:t>
            </a:r>
            <a:r>
              <a:rPr b="1" lang="en-US" sz="1800"/>
              <a:t> (VAEs)</a:t>
            </a:r>
            <a:r>
              <a:rPr lang="en-US" sz="1800"/>
              <a:t> - “</a:t>
            </a:r>
            <a:r>
              <a:rPr lang="en-US" sz="1800"/>
              <a:t>Variational autoencoder models inherit autoencoder architecture, but make strong assumptions concerning the distribution of latent variables”</a:t>
            </a:r>
            <a:endParaRPr sz="1800"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213800" y="2474350"/>
            <a:ext cx="5232377" cy="2171813"/>
            <a:chOff x="213800" y="2474350"/>
            <a:chExt cx="5232377" cy="2171813"/>
          </a:xfrm>
        </p:grpSpPr>
        <p:pic>
          <p:nvPicPr>
            <p:cNvPr id="243" name="Google Shape;2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800" y="3084613"/>
              <a:ext cx="5232377" cy="156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9"/>
            <p:cNvSpPr txBox="1"/>
            <p:nvPr/>
          </p:nvSpPr>
          <p:spPr>
            <a:xfrm>
              <a:off x="1156225" y="2474350"/>
              <a:ext cx="28608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standard autoencoder</a:t>
              </a:r>
              <a:endParaRPr/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5979876" y="2477342"/>
            <a:ext cx="5628874" cy="2339108"/>
            <a:chOff x="5979876" y="2477342"/>
            <a:chExt cx="5628874" cy="2339108"/>
          </a:xfrm>
        </p:grpSpPr>
        <p:pic>
          <p:nvPicPr>
            <p:cNvPr id="246" name="Google Shape;2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9876" y="2787675"/>
              <a:ext cx="5022273" cy="202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9"/>
            <p:cNvSpPr txBox="1"/>
            <p:nvPr/>
          </p:nvSpPr>
          <p:spPr>
            <a:xfrm>
              <a:off x="6667150" y="2477342"/>
              <a:ext cx="49416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variational</a:t>
              </a:r>
              <a:r>
                <a:rPr lang="en-US"/>
                <a:t> autoencoder</a:t>
              </a:r>
              <a:endParaRPr/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583425" y="4871850"/>
            <a:ext cx="9441800" cy="1948675"/>
            <a:chOff x="2583425" y="4871850"/>
            <a:chExt cx="9441800" cy="1948675"/>
          </a:xfrm>
        </p:grpSpPr>
        <p:pic>
          <p:nvPicPr>
            <p:cNvPr id="249" name="Google Shape;24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3425" y="4871850"/>
              <a:ext cx="6175176" cy="194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9"/>
            <p:cNvSpPr txBox="1"/>
            <p:nvPr/>
          </p:nvSpPr>
          <p:spPr>
            <a:xfrm>
              <a:off x="8893225" y="5551325"/>
              <a:ext cx="3132000" cy="8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>
                  <a:solidFill>
                    <a:schemeClr val="hlink"/>
                  </a:solidFill>
                  <a:hlinkClick r:id="rId6"/>
                </a:rPr>
                <a:t>Auto encoding variational Bayes</a:t>
              </a:r>
              <a:endParaRPr/>
            </a:p>
          </p:txBody>
        </p:sp>
        <p:sp>
          <p:nvSpPr>
            <p:cNvPr id="251" name="Google Shape;251;p29"/>
            <p:cNvSpPr txBox="1"/>
            <p:nvPr/>
          </p:nvSpPr>
          <p:spPr>
            <a:xfrm>
              <a:off x="8909075" y="4917800"/>
              <a:ext cx="2795400" cy="6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Algorithm from original paper:</a:t>
              </a:r>
              <a:endParaRPr sz="1800"/>
            </a:p>
          </p:txBody>
        </p:sp>
      </p:grpSp>
      <p:cxnSp>
        <p:nvCxnSpPr>
          <p:cNvPr id="252" name="Google Shape;252;p29"/>
          <p:cNvCxnSpPr/>
          <p:nvPr/>
        </p:nvCxnSpPr>
        <p:spPr>
          <a:xfrm rot="10800000">
            <a:off x="5654275" y="2748000"/>
            <a:ext cx="0" cy="17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Variational autoencoder principles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260725" y="1003425"/>
            <a:ext cx="9844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problem can be partially solved with regularization techniques</a:t>
            </a:r>
            <a:endParaRPr sz="1800"/>
          </a:p>
        </p:txBody>
      </p:sp>
      <p:sp>
        <p:nvSpPr>
          <p:cNvPr id="259" name="Google Shape;259;p30"/>
          <p:cNvSpPr txBox="1"/>
          <p:nvPr/>
        </p:nvSpPr>
        <p:spPr>
          <a:xfrm>
            <a:off x="260725" y="1636150"/>
            <a:ext cx="117645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Variational Autoencoders (VAEs)</a:t>
            </a:r>
            <a:r>
              <a:rPr lang="en-US" sz="1800"/>
              <a:t> - “Variational autoencoder models inherit autoencoder architecture, but make strong assumptions concerning the distribution of latent variables”</a:t>
            </a:r>
            <a:endParaRPr sz="1800"/>
          </a:p>
        </p:txBody>
      </p:sp>
      <p:sp>
        <p:nvSpPr>
          <p:cNvPr id="260" name="Google Shape;260;p30"/>
          <p:cNvSpPr txBox="1"/>
          <p:nvPr/>
        </p:nvSpPr>
        <p:spPr>
          <a:xfrm>
            <a:off x="714400" y="2678950"/>
            <a:ext cx="95409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Some comments before we go into details: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VAEs are </a:t>
            </a:r>
            <a:r>
              <a:rPr b="1" lang="en-US" sz="1800"/>
              <a:t>generative models</a:t>
            </a:r>
            <a:r>
              <a:rPr lang="en-US" sz="1800"/>
              <a:t>, they allow for creation of new samples by sampling from certain distribution.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VAEs are </a:t>
            </a:r>
            <a:r>
              <a:rPr b="1" lang="en-US" sz="1800"/>
              <a:t>probabilistic</a:t>
            </a:r>
            <a:r>
              <a:rPr lang="en-US" sz="1800"/>
              <a:t> models,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VAEs are build on </a:t>
            </a:r>
            <a:r>
              <a:rPr b="1" lang="en-US" sz="1800"/>
              <a:t>latent</a:t>
            </a:r>
            <a:r>
              <a:rPr lang="en-US" sz="1800"/>
              <a:t> space models (like RBMs!)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VAEs are build on top of </a:t>
            </a:r>
            <a:r>
              <a:rPr b="1" lang="en-US" sz="1800"/>
              <a:t>Variational</a:t>
            </a:r>
            <a:r>
              <a:rPr b="1" lang="en-US" sz="1800"/>
              <a:t> Inference</a:t>
            </a:r>
            <a:r>
              <a:rPr lang="en-US" sz="1800"/>
              <a:t> (VI) theory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025" y="3224327"/>
            <a:ext cx="4128101" cy="21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200" y="5480350"/>
            <a:ext cx="4128101" cy="73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300" y="6281850"/>
            <a:ext cx="2755325" cy="5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7555850" y="3149750"/>
            <a:ext cx="4591800" cy="3708300"/>
          </a:xfrm>
          <a:prstGeom prst="rect">
            <a:avLst/>
          </a:prstGeom>
          <a:noFill/>
          <a:ln cap="flat" cmpd="sng" w="28575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story about probabilistic models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78850" y="1332675"/>
            <a:ext cx="498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Assumptions and definitions: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316750" y="1774863"/>
            <a:ext cx="7040175" cy="489075"/>
            <a:chOff x="316750" y="1774863"/>
            <a:chExt cx="7040175" cy="489075"/>
          </a:xfrm>
        </p:grpSpPr>
        <p:pic>
          <p:nvPicPr>
            <p:cNvPr id="272" name="Google Shape;27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86025" y="1774863"/>
              <a:ext cx="1370900" cy="489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1"/>
            <p:cNvSpPr txBox="1"/>
            <p:nvPr/>
          </p:nvSpPr>
          <p:spPr>
            <a:xfrm>
              <a:off x="316750" y="1789750"/>
              <a:ext cx="56199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probability of observing data point </a:t>
              </a:r>
              <a:r>
                <a:rPr b="1" lang="en-US" sz="1800"/>
                <a:t>x</a:t>
              </a:r>
              <a:r>
                <a:rPr lang="en-US" sz="1800"/>
                <a:t> (unknown):</a:t>
              </a:r>
              <a:endParaRPr sz="1800"/>
            </a:p>
          </p:txBody>
        </p:sp>
      </p:grpSp>
      <p:grpSp>
        <p:nvGrpSpPr>
          <p:cNvPr id="274" name="Google Shape;274;p31"/>
          <p:cNvGrpSpPr/>
          <p:nvPr/>
        </p:nvGrpSpPr>
        <p:grpSpPr>
          <a:xfrm>
            <a:off x="316750" y="2331075"/>
            <a:ext cx="10437600" cy="1460225"/>
            <a:chOff x="316750" y="2331075"/>
            <a:chExt cx="10437600" cy="1460225"/>
          </a:xfrm>
        </p:grpSpPr>
        <p:pic>
          <p:nvPicPr>
            <p:cNvPr id="275" name="Google Shape;27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4450" y="2872400"/>
              <a:ext cx="8986326" cy="91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1"/>
            <p:cNvSpPr txBox="1"/>
            <p:nvPr/>
          </p:nvSpPr>
          <p:spPr>
            <a:xfrm>
              <a:off x="316750" y="2331075"/>
              <a:ext cx="104376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samples drawn from p</a:t>
              </a:r>
              <a:r>
                <a:rPr baseline="-25000" lang="en-US" sz="1800"/>
                <a:t>data</a:t>
              </a:r>
              <a:r>
                <a:rPr lang="en-US" sz="1800"/>
                <a:t> are independent (like images, CIFAR, MNIST)</a:t>
              </a:r>
              <a:endParaRPr sz="1800"/>
            </a:p>
          </p:txBody>
        </p:sp>
      </p:grpSp>
      <p:grpSp>
        <p:nvGrpSpPr>
          <p:cNvPr id="277" name="Google Shape;277;p31"/>
          <p:cNvGrpSpPr/>
          <p:nvPr/>
        </p:nvGrpSpPr>
        <p:grpSpPr>
          <a:xfrm>
            <a:off x="316750" y="4348325"/>
            <a:ext cx="11482800" cy="523750"/>
            <a:chOff x="316750" y="4348325"/>
            <a:chExt cx="11482800" cy="523750"/>
          </a:xfrm>
        </p:grpSpPr>
        <p:sp>
          <p:nvSpPr>
            <p:cNvPr id="278" name="Google Shape;278;p31"/>
            <p:cNvSpPr txBox="1"/>
            <p:nvPr/>
          </p:nvSpPr>
          <p:spPr>
            <a:xfrm>
              <a:off x="316750" y="4380550"/>
              <a:ext cx="114828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in order to build as much “realistic” model as we can we want to have:</a:t>
              </a:r>
              <a:endParaRPr sz="1800"/>
            </a:p>
          </p:txBody>
        </p:sp>
        <p:pic>
          <p:nvPicPr>
            <p:cNvPr id="279" name="Google Shape;27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61725" y="4348325"/>
              <a:ext cx="3067678" cy="52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31"/>
          <p:cNvGrpSpPr/>
          <p:nvPr/>
        </p:nvGrpSpPr>
        <p:grpSpPr>
          <a:xfrm>
            <a:off x="316750" y="4990150"/>
            <a:ext cx="11482800" cy="1135171"/>
            <a:chOff x="316750" y="4990150"/>
            <a:chExt cx="11482800" cy="1135171"/>
          </a:xfrm>
        </p:grpSpPr>
        <p:sp>
          <p:nvSpPr>
            <p:cNvPr id="281" name="Google Shape;281;p31"/>
            <p:cNvSpPr txBox="1"/>
            <p:nvPr/>
          </p:nvSpPr>
          <p:spPr>
            <a:xfrm>
              <a:off x="316750" y="4990150"/>
              <a:ext cx="114828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this allows us to define target metric which tells us how far from true distribution we are:</a:t>
              </a:r>
              <a:endParaRPr sz="1800"/>
            </a:p>
          </p:txBody>
        </p:sp>
        <p:pic>
          <p:nvPicPr>
            <p:cNvPr id="282" name="Google Shape;28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6375" y="5567525"/>
              <a:ext cx="7816200" cy="557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31"/>
          <p:cNvGrpSpPr/>
          <p:nvPr/>
        </p:nvGrpSpPr>
        <p:grpSpPr>
          <a:xfrm>
            <a:off x="316750" y="3662525"/>
            <a:ext cx="11166050" cy="567725"/>
            <a:chOff x="316750" y="3662525"/>
            <a:chExt cx="11166050" cy="567725"/>
          </a:xfrm>
        </p:grpSpPr>
        <p:sp>
          <p:nvSpPr>
            <p:cNvPr id="284" name="Google Shape;284;p31"/>
            <p:cNvSpPr txBox="1"/>
            <p:nvPr/>
          </p:nvSpPr>
          <p:spPr>
            <a:xfrm>
              <a:off x="316750" y="3694750"/>
              <a:ext cx="61452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we want to create a model from which we can sample:</a:t>
              </a:r>
              <a:endParaRPr sz="1800"/>
            </a:p>
          </p:txBody>
        </p:sp>
        <p:pic>
          <p:nvPicPr>
            <p:cNvPr id="285" name="Google Shape;285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27350" y="3662525"/>
              <a:ext cx="1534375" cy="52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1"/>
            <p:cNvSpPr txBox="1"/>
            <p:nvPr/>
          </p:nvSpPr>
          <p:spPr>
            <a:xfrm>
              <a:off x="8354700" y="3706450"/>
              <a:ext cx="31281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(variational inference)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pic>
        <p:nvPicPr>
          <p:cNvPr id="287" name="Google Shape;2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8417" y="389125"/>
            <a:ext cx="3241801" cy="20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story about probabilistic models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278850" y="1332675"/>
            <a:ext cx="498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Assumptions and definitions: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94" name="Google Shape;294;p32"/>
          <p:cNvGrpSpPr/>
          <p:nvPr/>
        </p:nvGrpSpPr>
        <p:grpSpPr>
          <a:xfrm>
            <a:off x="316750" y="1789750"/>
            <a:ext cx="11506500" cy="1147575"/>
            <a:chOff x="316750" y="1789750"/>
            <a:chExt cx="11506500" cy="1147575"/>
          </a:xfrm>
        </p:grpSpPr>
        <p:sp>
          <p:nvSpPr>
            <p:cNvPr id="295" name="Google Shape;295;p32"/>
            <p:cNvSpPr txBox="1"/>
            <p:nvPr/>
          </p:nvSpPr>
          <p:spPr>
            <a:xfrm>
              <a:off x="316750" y="1789750"/>
              <a:ext cx="115065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The </a:t>
              </a:r>
              <a:r>
                <a:rPr b="1" lang="en-US" sz="1800">
                  <a:solidFill>
                    <a:srgbClr val="CC0000"/>
                  </a:solidFill>
                </a:rPr>
                <a:t>natural choice</a:t>
              </a:r>
              <a:r>
                <a:rPr lang="en-US" sz="1800"/>
                <a:t> for </a:t>
              </a:r>
              <a:r>
                <a:rPr b="1" lang="en-US" sz="1800"/>
                <a:t>D</a:t>
              </a:r>
              <a:r>
                <a:rPr lang="en-US" sz="1800"/>
                <a:t> is Kullback Leibler divergence </a:t>
              </a:r>
              <a:r>
                <a:rPr i="1" lang="en-US" sz="1800">
                  <a:solidFill>
                    <a:srgbClr val="1CA4DC"/>
                  </a:solidFill>
                </a:rPr>
                <a:t>(this is a critical point for all derivations below)</a:t>
              </a:r>
              <a:r>
                <a:rPr lang="en-US" sz="1800"/>
                <a:t>:</a:t>
              </a:r>
              <a:endParaRPr sz="1800"/>
            </a:p>
          </p:txBody>
        </p:sp>
        <p:pic>
          <p:nvPicPr>
            <p:cNvPr id="296" name="Google Shape;29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3398" y="2164100"/>
              <a:ext cx="6889876" cy="77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32"/>
          <p:cNvGrpSpPr/>
          <p:nvPr/>
        </p:nvGrpSpPr>
        <p:grpSpPr>
          <a:xfrm>
            <a:off x="316750" y="3008950"/>
            <a:ext cx="10223700" cy="1262693"/>
            <a:chOff x="316750" y="3008950"/>
            <a:chExt cx="10223700" cy="1262693"/>
          </a:xfrm>
        </p:grpSpPr>
        <p:pic>
          <p:nvPicPr>
            <p:cNvPr id="298" name="Google Shape;29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60625" y="3770800"/>
              <a:ext cx="3403175" cy="500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2"/>
            <p:cNvSpPr txBox="1"/>
            <p:nvPr/>
          </p:nvSpPr>
          <p:spPr>
            <a:xfrm>
              <a:off x="316750" y="30089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Our generator P</a:t>
              </a:r>
              <a:r>
                <a:rPr baseline="-25000" lang="en-US" sz="1800"/>
                <a:t>model</a:t>
              </a:r>
              <a:r>
                <a:rPr lang="en-US" sz="1800"/>
                <a:t> will be defined by some neural network, let’s put explicitly its dependence on some parameters (neural network weights)</a:t>
              </a:r>
              <a:endParaRPr sz="1800"/>
            </a:p>
          </p:txBody>
        </p:sp>
      </p:grpSp>
      <p:grpSp>
        <p:nvGrpSpPr>
          <p:cNvPr id="300" name="Google Shape;300;p32"/>
          <p:cNvGrpSpPr/>
          <p:nvPr/>
        </p:nvGrpSpPr>
        <p:grpSpPr>
          <a:xfrm>
            <a:off x="316750" y="4380550"/>
            <a:ext cx="10223700" cy="1247550"/>
            <a:chOff x="316750" y="4380550"/>
            <a:chExt cx="10223700" cy="1247550"/>
          </a:xfrm>
        </p:grpSpPr>
        <p:sp>
          <p:nvSpPr>
            <p:cNvPr id="301" name="Google Shape;301;p32"/>
            <p:cNvSpPr txBox="1"/>
            <p:nvPr/>
          </p:nvSpPr>
          <p:spPr>
            <a:xfrm>
              <a:off x="316750" y="43805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We want to minimize KL w.r.t model parameters, hence we need to compute the gradients</a:t>
              </a:r>
              <a:endParaRPr sz="1800"/>
            </a:p>
          </p:txBody>
        </p:sp>
        <p:pic>
          <p:nvPicPr>
            <p:cNvPr id="302" name="Google Shape;30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1950" y="4784400"/>
              <a:ext cx="5228188" cy="843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124" y="4798231"/>
            <a:ext cx="4446726" cy="81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0513" y="5964016"/>
            <a:ext cx="5277112" cy="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316750" y="5523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samples are explicitly sampled from data distribution (N goes to infinity):</a:t>
            </a:r>
            <a:endParaRPr sz="1800"/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8879" y="5971935"/>
            <a:ext cx="4119880" cy="8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story about probabilistic models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513" y="1392016"/>
            <a:ext cx="5277112" cy="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samples are explicitly sampled from data distribution (N goes to infinity):</a:t>
            </a:r>
            <a:endParaRPr sz="1800"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879" y="1399935"/>
            <a:ext cx="4119880" cy="81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3"/>
          <p:cNvGrpSpPr/>
          <p:nvPr/>
        </p:nvGrpSpPr>
        <p:grpSpPr>
          <a:xfrm>
            <a:off x="316750" y="2246950"/>
            <a:ext cx="10223700" cy="659375"/>
            <a:chOff x="316750" y="2246950"/>
            <a:chExt cx="10223700" cy="659375"/>
          </a:xfrm>
        </p:grpSpPr>
        <p:sp>
          <p:nvSpPr>
            <p:cNvPr id="316" name="Google Shape;316;p33"/>
            <p:cNvSpPr txBox="1"/>
            <p:nvPr/>
          </p:nvSpPr>
          <p:spPr>
            <a:xfrm>
              <a:off x="316750" y="22469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>
                  <a:solidFill>
                    <a:srgbClr val="CC0000"/>
                  </a:solidFill>
                </a:rPr>
                <a:t>Recall assumption that:</a:t>
              </a:r>
              <a:r>
                <a:rPr lang="en-US" sz="1800"/>
                <a:t> </a:t>
              </a:r>
              <a:endParaRPr sz="1800"/>
            </a:p>
          </p:txBody>
        </p:sp>
        <p:pic>
          <p:nvPicPr>
            <p:cNvPr id="317" name="Google Shape;31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47413" y="2246950"/>
              <a:ext cx="6448374" cy="659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33"/>
          <p:cNvSpPr txBox="1"/>
          <p:nvPr/>
        </p:nvSpPr>
        <p:spPr>
          <a:xfrm>
            <a:off x="316750" y="3999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Hence by minimizing </a:t>
            </a:r>
            <a:r>
              <a:rPr b="1" lang="en-US" sz="1800"/>
              <a:t>KL divergence</a:t>
            </a:r>
            <a:r>
              <a:rPr lang="en-US" sz="1800"/>
              <a:t> we </a:t>
            </a:r>
            <a:r>
              <a:rPr b="1" lang="en-US" sz="1800"/>
              <a:t>maximize log-likelihood</a:t>
            </a:r>
            <a:r>
              <a:rPr lang="en-US" sz="1800"/>
              <a:t> of observed data, both can be used to obtain same result. However with one it maybe do in easier way.</a:t>
            </a:r>
            <a:endParaRPr sz="1800"/>
          </a:p>
        </p:txBody>
      </p:sp>
      <p:grpSp>
        <p:nvGrpSpPr>
          <p:cNvPr id="319" name="Google Shape;319;p33"/>
          <p:cNvGrpSpPr/>
          <p:nvPr/>
        </p:nvGrpSpPr>
        <p:grpSpPr>
          <a:xfrm>
            <a:off x="316750" y="2856550"/>
            <a:ext cx="10223700" cy="1118662"/>
            <a:chOff x="316750" y="2856550"/>
            <a:chExt cx="10223700" cy="1118662"/>
          </a:xfrm>
        </p:grpSpPr>
        <p:sp>
          <p:nvSpPr>
            <p:cNvPr id="320" name="Google Shape;320;p33"/>
            <p:cNvSpPr txBox="1"/>
            <p:nvPr/>
          </p:nvSpPr>
          <p:spPr>
            <a:xfrm>
              <a:off x="316750" y="2856550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This allows us to write similar expression for model (but X are drawn from “real” data)</a:t>
              </a:r>
              <a:endParaRPr sz="1800"/>
            </a:p>
          </p:txBody>
        </p:sp>
        <p:pic>
          <p:nvPicPr>
            <p:cNvPr id="321" name="Google Shape;321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3825" y="3315838"/>
              <a:ext cx="4289642" cy="659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3"/>
          <p:cNvGrpSpPr/>
          <p:nvPr/>
        </p:nvGrpSpPr>
        <p:grpSpPr>
          <a:xfrm>
            <a:off x="1417525" y="5345425"/>
            <a:ext cx="2447100" cy="625500"/>
            <a:chOff x="1417525" y="5345425"/>
            <a:chExt cx="2447100" cy="625500"/>
          </a:xfrm>
        </p:grpSpPr>
        <p:sp>
          <p:nvSpPr>
            <p:cNvPr id="323" name="Google Shape;323;p33"/>
            <p:cNvSpPr txBox="1"/>
            <p:nvPr/>
          </p:nvSpPr>
          <p:spPr>
            <a:xfrm>
              <a:off x="1417525" y="5345425"/>
              <a:ext cx="24471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minimize </a:t>
              </a:r>
              <a:endParaRPr sz="1800"/>
            </a:p>
          </p:txBody>
        </p:sp>
        <p:pic>
          <p:nvPicPr>
            <p:cNvPr id="324" name="Google Shape;32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5700" y="5345425"/>
              <a:ext cx="1104900" cy="47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33"/>
          <p:cNvSpPr txBox="1"/>
          <p:nvPr/>
        </p:nvSpPr>
        <p:spPr>
          <a:xfrm>
            <a:off x="5196100" y="5345413"/>
            <a:ext cx="190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maximize </a:t>
            </a:r>
            <a:endParaRPr sz="1800"/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9325" y="5349750"/>
            <a:ext cx="2221349" cy="4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5128850" y="5927875"/>
            <a:ext cx="61293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example</a:t>
            </a:r>
            <a:r>
              <a:rPr lang="en-US"/>
              <a:t>: X - come from gaussian process. We can easily derive </a:t>
            </a:r>
            <a:r>
              <a:rPr lang="en-US"/>
              <a:t>proper</a:t>
            </a:r>
            <a:r>
              <a:rPr lang="en-US"/>
              <a:t> estimators for mean and variance, which maximize the equation above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The fact:</a:t>
            </a:r>
            <a:r>
              <a:rPr lang="en-US" sz="1800"/>
              <a:t> we want to maximize log-likelihood of observed data</a:t>
            </a:r>
            <a:endParaRPr sz="1800"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400" y="974975"/>
            <a:ext cx="1905300" cy="39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4"/>
          <p:cNvGrpSpPr/>
          <p:nvPr/>
        </p:nvGrpSpPr>
        <p:grpSpPr>
          <a:xfrm>
            <a:off x="316750" y="1310775"/>
            <a:ext cx="10223700" cy="3537413"/>
            <a:chOff x="316750" y="1310775"/>
            <a:chExt cx="10223700" cy="3537413"/>
          </a:xfrm>
        </p:grpSpPr>
        <p:sp>
          <p:nvSpPr>
            <p:cNvPr id="336" name="Google Shape;336;p34"/>
            <p:cNvSpPr txBox="1"/>
            <p:nvPr/>
          </p:nvSpPr>
          <p:spPr>
            <a:xfrm>
              <a:off x="316750" y="1377073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Recall our autoencoder: encoder:</a:t>
              </a:r>
              <a:endParaRPr sz="1800"/>
            </a:p>
          </p:txBody>
        </p:sp>
        <p:pic>
          <p:nvPicPr>
            <p:cNvPr id="337" name="Google Shape;33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9275" y="2305013"/>
              <a:ext cx="2466975" cy="254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63925" y="1426888"/>
              <a:ext cx="1443605" cy="48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16448" y="1362350"/>
              <a:ext cx="1607025" cy="488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4"/>
            <p:cNvSpPr txBox="1"/>
            <p:nvPr/>
          </p:nvSpPr>
          <p:spPr>
            <a:xfrm>
              <a:off x="5940475" y="1310775"/>
              <a:ext cx="31419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-"/>
              </a:pPr>
              <a:r>
                <a:rPr lang="en-US" sz="1800">
                  <a:solidFill>
                    <a:schemeClr val="dk1"/>
                  </a:solidFill>
                </a:rPr>
                <a:t>decoder/generator</a:t>
              </a:r>
              <a:r>
                <a:rPr lang="en-US" sz="1800">
                  <a:solidFill>
                    <a:schemeClr val="dk1"/>
                  </a:solidFill>
                </a:rPr>
                <a:t>:</a:t>
              </a:r>
              <a:endParaRPr/>
            </a:p>
          </p:txBody>
        </p:sp>
      </p:grpSp>
      <p:sp>
        <p:nvSpPr>
          <p:cNvPr id="341" name="Google Shape;341;p34"/>
          <p:cNvSpPr txBox="1"/>
          <p:nvPr/>
        </p:nvSpPr>
        <p:spPr>
          <a:xfrm>
            <a:off x="1077000" y="5194975"/>
            <a:ext cx="73902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</a:t>
            </a:r>
            <a:r>
              <a:rPr b="1" lang="en-US" sz="1800"/>
              <a:t>latent variable models</a:t>
            </a:r>
            <a:r>
              <a:rPr lang="en-US" sz="1800"/>
              <a:t> </a:t>
            </a:r>
            <a:r>
              <a:rPr b="1" lang="en-US" sz="1800">
                <a:solidFill>
                  <a:srgbClr val="CC0000"/>
                </a:solidFill>
              </a:rPr>
              <a:t>assume</a:t>
            </a:r>
            <a:r>
              <a:rPr lang="en-US" sz="1800"/>
              <a:t> that</a:t>
            </a:r>
            <a:r>
              <a:rPr b="1" lang="en-US" sz="1800"/>
              <a:t> there are some latent variables</a:t>
            </a:r>
            <a:r>
              <a:rPr lang="en-US" sz="1800"/>
              <a:t> which behaviour may explain data in much easier way. </a:t>
            </a:r>
            <a:endParaRPr sz="1800"/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1775" y="2552198"/>
            <a:ext cx="2627050" cy="41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5" y="1961639"/>
            <a:ext cx="2131766" cy="51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The fact</a:t>
            </a:r>
            <a:r>
              <a:rPr lang="en-US" sz="1800"/>
              <a:t>: we want to maximize log-likelihood of observed data</a:t>
            </a:r>
            <a:endParaRPr sz="1800"/>
          </a:p>
        </p:txBody>
      </p:sp>
      <p:sp>
        <p:nvSpPr>
          <p:cNvPr id="350" name="Google Shape;350;p35"/>
          <p:cNvSpPr txBox="1"/>
          <p:nvPr/>
        </p:nvSpPr>
        <p:spPr>
          <a:xfrm>
            <a:off x="316750" y="1377075"/>
            <a:ext cx="116541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can define new probability which explicitly depends on some latent representation (per one sample </a:t>
            </a:r>
            <a:r>
              <a:rPr b="1" lang="en-US" sz="1800"/>
              <a:t>x</a:t>
            </a:r>
            <a:r>
              <a:rPr lang="en-US" sz="1800"/>
              <a:t>): </a:t>
            </a:r>
            <a:endParaRPr sz="1800"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400" y="974975"/>
            <a:ext cx="1905300" cy="39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5"/>
          <p:cNvGrpSpPr/>
          <p:nvPr/>
        </p:nvGrpSpPr>
        <p:grpSpPr>
          <a:xfrm>
            <a:off x="2407475" y="1992834"/>
            <a:ext cx="3318000" cy="1042641"/>
            <a:chOff x="2407475" y="1992834"/>
            <a:chExt cx="3318000" cy="1042641"/>
          </a:xfrm>
        </p:grpSpPr>
        <p:pic>
          <p:nvPicPr>
            <p:cNvPr id="353" name="Google Shape;35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0276" y="1992834"/>
              <a:ext cx="2183134" cy="5051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p35"/>
            <p:cNvCxnSpPr>
              <a:stCxn id="355" idx="0"/>
              <a:endCxn id="356" idx="2"/>
            </p:cNvCxnSpPr>
            <p:nvPr/>
          </p:nvCxnSpPr>
          <p:spPr>
            <a:xfrm flipH="1" rot="10800000">
              <a:off x="4066475" y="2388975"/>
              <a:ext cx="36000" cy="3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5" name="Google Shape;355;p35"/>
            <p:cNvSpPr txBox="1"/>
            <p:nvPr/>
          </p:nvSpPr>
          <p:spPr>
            <a:xfrm>
              <a:off x="2407475" y="2750475"/>
              <a:ext cx="3318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remove the </a:t>
              </a:r>
              <a:r>
                <a:rPr lang="en-US" sz="1800">
                  <a:solidFill>
                    <a:srgbClr val="1CA4DC"/>
                  </a:solidFill>
                </a:rPr>
                <a:t>clutter</a:t>
              </a:r>
              <a:endParaRPr sz="1800">
                <a:solidFill>
                  <a:srgbClr val="1CA4DC"/>
                </a:solidFill>
              </a:endParaRPr>
            </a:p>
          </p:txBody>
        </p:sp>
      </p:grpSp>
      <p:grpSp>
        <p:nvGrpSpPr>
          <p:cNvPr id="357" name="Google Shape;357;p35"/>
          <p:cNvGrpSpPr/>
          <p:nvPr/>
        </p:nvGrpSpPr>
        <p:grpSpPr>
          <a:xfrm>
            <a:off x="4967218" y="1963501"/>
            <a:ext cx="4137757" cy="1024449"/>
            <a:chOff x="4967218" y="1963501"/>
            <a:chExt cx="4137757" cy="1024449"/>
          </a:xfrm>
        </p:grpSpPr>
        <p:pic>
          <p:nvPicPr>
            <p:cNvPr id="358" name="Google Shape;358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67218" y="1963501"/>
              <a:ext cx="2825232" cy="53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5"/>
            <p:cNvSpPr txBox="1"/>
            <p:nvPr/>
          </p:nvSpPr>
          <p:spPr>
            <a:xfrm>
              <a:off x="5786975" y="2702950"/>
              <a:ext cx="3318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probabilistic chain rule</a:t>
              </a:r>
              <a:endParaRPr sz="1800">
                <a:solidFill>
                  <a:srgbClr val="1CA4DC"/>
                </a:solidFill>
              </a:endParaRPr>
            </a:p>
          </p:txBody>
        </p:sp>
        <p:cxnSp>
          <p:nvCxnSpPr>
            <p:cNvPr id="360" name="Google Shape;360;p35"/>
            <p:cNvCxnSpPr>
              <a:endCxn id="361" idx="2"/>
            </p:cNvCxnSpPr>
            <p:nvPr/>
          </p:nvCxnSpPr>
          <p:spPr>
            <a:xfrm rot="10800000">
              <a:off x="6629188" y="2450953"/>
              <a:ext cx="197100" cy="31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35"/>
            <p:cNvCxnSpPr/>
            <p:nvPr/>
          </p:nvCxnSpPr>
          <p:spPr>
            <a:xfrm flipH="1" rot="10800000">
              <a:off x="6865925" y="2391500"/>
              <a:ext cx="459300" cy="37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3" name="Google Shape;363;p35"/>
          <p:cNvGrpSpPr/>
          <p:nvPr/>
        </p:nvGrpSpPr>
        <p:grpSpPr>
          <a:xfrm>
            <a:off x="8030075" y="1805650"/>
            <a:ext cx="3452825" cy="897300"/>
            <a:chOff x="8030075" y="1805650"/>
            <a:chExt cx="3452825" cy="897300"/>
          </a:xfrm>
        </p:grpSpPr>
        <p:sp>
          <p:nvSpPr>
            <p:cNvPr id="364" name="Google Shape;364;p35"/>
            <p:cNvSpPr txBox="1"/>
            <p:nvPr/>
          </p:nvSpPr>
          <p:spPr>
            <a:xfrm>
              <a:off x="8837800" y="1805650"/>
              <a:ext cx="26451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the so-called prior on </a:t>
              </a:r>
              <a:r>
                <a:rPr b="1" lang="en-US" sz="1800">
                  <a:solidFill>
                    <a:srgbClr val="1CA4DC"/>
                  </a:solidFill>
                </a:rPr>
                <a:t>z (the form is assumed by us)</a:t>
              </a:r>
              <a:endParaRPr b="1" sz="1800">
                <a:solidFill>
                  <a:srgbClr val="1CA4DC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1CA4DC"/>
                </a:solidFill>
              </a:endParaRPr>
            </a:p>
          </p:txBody>
        </p:sp>
        <p:cxnSp>
          <p:nvCxnSpPr>
            <p:cNvPr id="365" name="Google Shape;365;p35"/>
            <p:cNvCxnSpPr>
              <a:endCxn id="361" idx="3"/>
            </p:cNvCxnSpPr>
            <p:nvPr/>
          </p:nvCxnSpPr>
          <p:spPr>
            <a:xfrm flipH="1">
              <a:off x="8030075" y="2058939"/>
              <a:ext cx="760200" cy="135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6" name="Google Shape;366;p35"/>
          <p:cNvSpPr txBox="1"/>
          <p:nvPr/>
        </p:nvSpPr>
        <p:spPr>
          <a:xfrm>
            <a:off x="316750" y="3358273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To obtain the P(</a:t>
            </a:r>
            <a:r>
              <a:rPr b="1" lang="en-US" sz="1800"/>
              <a:t>x</a:t>
            </a:r>
            <a:r>
              <a:rPr lang="en-US" sz="1800"/>
              <a:t>) we marginalize it w.r.t latent variable </a:t>
            </a:r>
            <a:r>
              <a:rPr b="1" lang="en-US" sz="1800"/>
              <a:t>z</a:t>
            </a:r>
            <a:endParaRPr b="1" sz="1800"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6976800" y="2431100"/>
            <a:ext cx="4900000" cy="1501675"/>
            <a:chOff x="6976800" y="2431100"/>
            <a:chExt cx="4900000" cy="1501675"/>
          </a:xfrm>
        </p:grpSpPr>
        <p:cxnSp>
          <p:nvCxnSpPr>
            <p:cNvPr id="368" name="Google Shape;368;p35"/>
            <p:cNvCxnSpPr/>
            <p:nvPr/>
          </p:nvCxnSpPr>
          <p:spPr>
            <a:xfrm rot="10800000">
              <a:off x="6976800" y="2431100"/>
              <a:ext cx="2114400" cy="9108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9" name="Google Shape;369;p35"/>
            <p:cNvSpPr txBox="1"/>
            <p:nvPr/>
          </p:nvSpPr>
          <p:spPr>
            <a:xfrm>
              <a:off x="9231700" y="3035475"/>
              <a:ext cx="26451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CA4DC"/>
                  </a:solidFill>
                </a:rPr>
                <a:t>generator/decoder conditioned on </a:t>
              </a:r>
              <a:r>
                <a:rPr b="1" lang="en-US" sz="1800">
                  <a:solidFill>
                    <a:srgbClr val="1CA4DC"/>
                  </a:solidFill>
                </a:rPr>
                <a:t>z</a:t>
              </a:r>
              <a:r>
                <a:rPr lang="en-US" sz="1800">
                  <a:solidFill>
                    <a:srgbClr val="1CA4DC"/>
                  </a:solidFill>
                </a:rPr>
                <a:t> </a:t>
              </a:r>
              <a:endParaRPr b="1" sz="1800">
                <a:solidFill>
                  <a:srgbClr val="1CA4DC"/>
                </a:solidFill>
              </a:endParaRPr>
            </a:p>
          </p:txBody>
        </p:sp>
      </p:grpSp>
      <p:pic>
        <p:nvPicPr>
          <p:cNvPr id="370" name="Google Shape;37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6275" y="3936625"/>
            <a:ext cx="7265801" cy="78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5"/>
          <p:cNvGrpSpPr/>
          <p:nvPr/>
        </p:nvGrpSpPr>
        <p:grpSpPr>
          <a:xfrm>
            <a:off x="316750" y="4929788"/>
            <a:ext cx="10223700" cy="459300"/>
            <a:chOff x="316750" y="4929788"/>
            <a:chExt cx="10223700" cy="459300"/>
          </a:xfrm>
        </p:grpSpPr>
        <p:sp>
          <p:nvSpPr>
            <p:cNvPr id="372" name="Google Shape;372;p35"/>
            <p:cNvSpPr txBox="1"/>
            <p:nvPr/>
          </p:nvSpPr>
          <p:spPr>
            <a:xfrm>
              <a:off x="316750" y="4929788"/>
              <a:ext cx="102237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-"/>
              </a:pPr>
              <a:r>
                <a:rPr lang="en-US" sz="1800"/>
                <a:t>Let’s back to our target - </a:t>
              </a:r>
              <a:r>
                <a:rPr lang="en-US" sz="1800">
                  <a:solidFill>
                    <a:schemeClr val="dk1"/>
                  </a:solidFill>
                </a:rPr>
                <a:t>maximize </a:t>
              </a:r>
              <a:r>
                <a:rPr b="1" lang="en-US" sz="1800">
                  <a:solidFill>
                    <a:schemeClr val="dk1"/>
                  </a:solidFill>
                </a:rPr>
                <a:t>log-likelihood</a:t>
              </a:r>
              <a:r>
                <a:rPr lang="en-US" sz="1800">
                  <a:solidFill>
                    <a:schemeClr val="dk1"/>
                  </a:solidFill>
                </a:rPr>
                <a:t> of observed data</a:t>
              </a:r>
              <a:endParaRPr b="1" sz="1800"/>
            </a:p>
          </p:txBody>
        </p:sp>
        <p:pic>
          <p:nvPicPr>
            <p:cNvPr id="373" name="Google Shape;37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66800" y="4980988"/>
              <a:ext cx="1905300" cy="393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9624" y="5446525"/>
            <a:ext cx="8665841" cy="9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*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00" y="988153"/>
            <a:ext cx="95059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625" y="3424750"/>
            <a:ext cx="1633800" cy="16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700" y="3424750"/>
            <a:ext cx="1633800" cy="1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 - a toy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need to find maximum of following equation:</a:t>
            </a:r>
            <a:endParaRPr sz="180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125" y="1347500"/>
            <a:ext cx="8281799" cy="9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/>
        </p:nvSpPr>
        <p:spPr>
          <a:xfrm>
            <a:off x="316750" y="26279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Let’s check the above with quite simple toy example:</a:t>
            </a:r>
            <a:endParaRPr sz="1800"/>
          </a:p>
        </p:txBody>
      </p:sp>
      <p:sp>
        <p:nvSpPr>
          <p:cNvPr id="383" name="Google Shape;383;p36"/>
          <p:cNvSpPr txBox="1"/>
          <p:nvPr/>
        </p:nvSpPr>
        <p:spPr>
          <a:xfrm>
            <a:off x="807750" y="3207575"/>
            <a:ext cx="3579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data </a:t>
            </a:r>
            <a:r>
              <a:rPr lang="en-US" sz="1800"/>
              <a:t>samples</a:t>
            </a:r>
            <a:endParaRPr sz="1800"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25" y="3087250"/>
            <a:ext cx="5612750" cy="8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6"/>
          <p:cNvGrpSpPr/>
          <p:nvPr/>
        </p:nvGrpSpPr>
        <p:grpSpPr>
          <a:xfrm>
            <a:off x="8997950" y="2037125"/>
            <a:ext cx="2310625" cy="2508475"/>
            <a:chOff x="8997950" y="2037125"/>
            <a:chExt cx="2310625" cy="2508475"/>
          </a:xfrm>
        </p:grpSpPr>
        <p:pic>
          <p:nvPicPr>
            <p:cNvPr id="386" name="Google Shape;38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7950" y="2405450"/>
              <a:ext cx="2310625" cy="214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43525" y="2037125"/>
              <a:ext cx="1174036" cy="368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36"/>
          <p:cNvGrpSpPr/>
          <p:nvPr/>
        </p:nvGrpSpPr>
        <p:grpSpPr>
          <a:xfrm>
            <a:off x="807750" y="3893375"/>
            <a:ext cx="7523100" cy="1185300"/>
            <a:chOff x="807750" y="3893375"/>
            <a:chExt cx="7523100" cy="1185300"/>
          </a:xfrm>
        </p:grpSpPr>
        <p:sp>
          <p:nvSpPr>
            <p:cNvPr id="389" name="Google Shape;389;p36"/>
            <p:cNvSpPr txBox="1"/>
            <p:nvPr/>
          </p:nvSpPr>
          <p:spPr>
            <a:xfrm>
              <a:off x="807750" y="3893375"/>
              <a:ext cx="75231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We assume </a:t>
              </a:r>
              <a:r>
                <a:rPr b="1" lang="en-US" sz="1800"/>
                <a:t>gaussian prior</a:t>
              </a:r>
              <a:r>
                <a:rPr lang="en-US" sz="1800"/>
                <a:t> over latent variables (note 2D problem)</a:t>
              </a:r>
              <a:endParaRPr sz="1800"/>
            </a:p>
          </p:txBody>
        </p:sp>
        <p:pic>
          <p:nvPicPr>
            <p:cNvPr id="390" name="Google Shape;390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03850" y="4304350"/>
              <a:ext cx="2807725" cy="774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6"/>
          <p:cNvGrpSpPr/>
          <p:nvPr/>
        </p:nvGrpSpPr>
        <p:grpSpPr>
          <a:xfrm>
            <a:off x="807750" y="5004700"/>
            <a:ext cx="10698900" cy="1134950"/>
            <a:chOff x="807750" y="5004700"/>
            <a:chExt cx="10698900" cy="1134950"/>
          </a:xfrm>
        </p:grpSpPr>
        <p:sp>
          <p:nvSpPr>
            <p:cNvPr id="392" name="Google Shape;392;p36"/>
            <p:cNvSpPr txBox="1"/>
            <p:nvPr/>
          </p:nvSpPr>
          <p:spPr>
            <a:xfrm>
              <a:off x="807750" y="5004700"/>
              <a:ext cx="106989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The </a:t>
              </a:r>
              <a:r>
                <a:rPr b="1" lang="en-US" sz="1800"/>
                <a:t>output</a:t>
              </a:r>
              <a:r>
                <a:rPr lang="en-US" sz="1800"/>
                <a:t> </a:t>
              </a:r>
              <a:r>
                <a:rPr b="1" lang="en-US" sz="1800"/>
                <a:t>distribution (variational)</a:t>
              </a:r>
              <a:r>
                <a:rPr lang="en-US" sz="1800"/>
                <a:t> - where sigma is some small number (later explained why) </a:t>
              </a:r>
              <a:endParaRPr sz="1800"/>
            </a:p>
          </p:txBody>
        </p:sp>
        <p:pic>
          <p:nvPicPr>
            <p:cNvPr id="393" name="Google Shape;393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14175" y="5464000"/>
              <a:ext cx="6860001" cy="67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6"/>
          <p:cNvGrpSpPr/>
          <p:nvPr/>
        </p:nvGrpSpPr>
        <p:grpSpPr>
          <a:xfrm>
            <a:off x="807750" y="6116025"/>
            <a:ext cx="5300690" cy="1033075"/>
            <a:chOff x="807750" y="6116025"/>
            <a:chExt cx="5300690" cy="1033075"/>
          </a:xfrm>
        </p:grpSpPr>
        <p:pic>
          <p:nvPicPr>
            <p:cNvPr id="395" name="Google Shape;395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62024" y="6116025"/>
              <a:ext cx="1946416" cy="774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36"/>
            <p:cNvSpPr txBox="1"/>
            <p:nvPr/>
          </p:nvSpPr>
          <p:spPr>
            <a:xfrm>
              <a:off x="807750" y="6223900"/>
              <a:ext cx="33102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The </a:t>
              </a:r>
              <a:r>
                <a:rPr b="1" lang="en-US" sz="1800"/>
                <a:t>generator network</a:t>
              </a:r>
              <a:r>
                <a:rPr lang="en-US" sz="1800"/>
                <a:t>  - </a:t>
              </a:r>
              <a:endParaRPr sz="1800"/>
            </a:p>
          </p:txBody>
        </p:sp>
      </p:grpSp>
      <p:cxnSp>
        <p:nvCxnSpPr>
          <p:cNvPr id="397" name="Google Shape;397;p36"/>
          <p:cNvCxnSpPr/>
          <p:nvPr/>
        </p:nvCxnSpPr>
        <p:spPr>
          <a:xfrm>
            <a:off x="530575" y="2518300"/>
            <a:ext cx="7887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 - a toy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Our loss:</a:t>
            </a:r>
            <a:endParaRPr sz="1800"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25" y="1410850"/>
            <a:ext cx="5391024" cy="24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249" y="1077075"/>
            <a:ext cx="1946416" cy="7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425" y="1851400"/>
            <a:ext cx="4496149" cy="72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7"/>
          <p:cNvCxnSpPr/>
          <p:nvPr/>
        </p:nvCxnSpPr>
        <p:spPr>
          <a:xfrm>
            <a:off x="6731300" y="1267075"/>
            <a:ext cx="0" cy="25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37"/>
          <p:cNvGrpSpPr/>
          <p:nvPr/>
        </p:nvGrpSpPr>
        <p:grpSpPr>
          <a:xfrm>
            <a:off x="7187650" y="2600275"/>
            <a:ext cx="4331700" cy="1017950"/>
            <a:chOff x="7187650" y="2600275"/>
            <a:chExt cx="4331700" cy="1017950"/>
          </a:xfrm>
        </p:grpSpPr>
        <p:pic>
          <p:nvPicPr>
            <p:cNvPr id="409" name="Google Shape;40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31038" y="3083250"/>
              <a:ext cx="3244925" cy="53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37"/>
            <p:cNvSpPr txBox="1"/>
            <p:nvPr/>
          </p:nvSpPr>
          <p:spPr>
            <a:xfrm>
              <a:off x="7187650" y="2600275"/>
              <a:ext cx="4331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simulation parameters:</a:t>
              </a:r>
              <a:endParaRPr sz="1800"/>
            </a:p>
          </p:txBody>
        </p:sp>
      </p:grpSp>
      <p:sp>
        <p:nvSpPr>
          <p:cNvPr id="411" name="Google Shape;411;p37"/>
          <p:cNvSpPr txBox="1"/>
          <p:nvPr/>
        </p:nvSpPr>
        <p:spPr>
          <a:xfrm>
            <a:off x="5210825" y="6446200"/>
            <a:ext cx="1314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140175" y="4235900"/>
            <a:ext cx="4488225" cy="2317975"/>
            <a:chOff x="140175" y="4235900"/>
            <a:chExt cx="4488225" cy="2317975"/>
          </a:xfrm>
        </p:grpSpPr>
        <p:pic>
          <p:nvPicPr>
            <p:cNvPr id="413" name="Google Shape;413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4450" y="4235900"/>
              <a:ext cx="3533950" cy="210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56450" y="6344325"/>
              <a:ext cx="219075" cy="20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0175" y="5006000"/>
              <a:ext cx="714337" cy="39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6" name="Google Shape;416;p37"/>
            <p:cNvCxnSpPr/>
            <p:nvPr/>
          </p:nvCxnSpPr>
          <p:spPr>
            <a:xfrm rot="10800000">
              <a:off x="2454633" y="4330308"/>
              <a:ext cx="0" cy="17976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17" name="Google Shape;417;p37"/>
            <p:cNvSpPr txBox="1"/>
            <p:nvPr/>
          </p:nvSpPr>
          <p:spPr>
            <a:xfrm>
              <a:off x="2508899" y="5194950"/>
              <a:ext cx="16059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optimal value</a:t>
              </a:r>
              <a:endParaRPr>
                <a:solidFill>
                  <a:srgbClr val="CC0000"/>
                </a:solidFill>
              </a:endParaRPr>
            </a:p>
          </p:txBody>
        </p:sp>
      </p:grpSp>
      <p:grpSp>
        <p:nvGrpSpPr>
          <p:cNvPr id="418" name="Google Shape;418;p37"/>
          <p:cNvGrpSpPr/>
          <p:nvPr/>
        </p:nvGrpSpPr>
        <p:grpSpPr>
          <a:xfrm>
            <a:off x="4498100" y="4038775"/>
            <a:ext cx="6161100" cy="1273225"/>
            <a:chOff x="4498100" y="4038775"/>
            <a:chExt cx="6161100" cy="1273225"/>
          </a:xfrm>
        </p:grpSpPr>
        <p:sp>
          <p:nvSpPr>
            <p:cNvPr id="419" name="Google Shape;419;p37"/>
            <p:cNvSpPr txBox="1"/>
            <p:nvPr/>
          </p:nvSpPr>
          <p:spPr>
            <a:xfrm>
              <a:off x="4498100" y="4038775"/>
              <a:ext cx="61611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/>
                <a:t>We have created model and we can sample from it</a:t>
              </a:r>
              <a:endParaRPr sz="1800"/>
            </a:p>
          </p:txBody>
        </p:sp>
        <p:pic>
          <p:nvPicPr>
            <p:cNvPr id="420" name="Google Shape;42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9925" y="4537675"/>
              <a:ext cx="1946427" cy="77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 - a toy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5210825" y="6446200"/>
            <a:ext cx="1314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245625" y="1312450"/>
            <a:ext cx="973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effect of number of samples on reconstructed p(x) probability: 100, 1000, 10000</a:t>
            </a:r>
            <a:endParaRPr sz="1800"/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8" y="1728700"/>
            <a:ext cx="6518433" cy="6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800" y="2736975"/>
            <a:ext cx="2844700" cy="17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38" y="2559350"/>
            <a:ext cx="2310625" cy="214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8"/>
          <p:cNvCxnSpPr/>
          <p:nvPr/>
        </p:nvCxnSpPr>
        <p:spPr>
          <a:xfrm>
            <a:off x="621200" y="3576600"/>
            <a:ext cx="19719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32" name="Google Shape;432;p38"/>
          <p:cNvGrpSpPr/>
          <p:nvPr/>
        </p:nvGrpSpPr>
        <p:grpSpPr>
          <a:xfrm>
            <a:off x="3072075" y="2443875"/>
            <a:ext cx="2726375" cy="2013225"/>
            <a:chOff x="3072075" y="2443875"/>
            <a:chExt cx="2726375" cy="2013225"/>
          </a:xfrm>
        </p:grpSpPr>
        <p:pic>
          <p:nvPicPr>
            <p:cNvPr id="433" name="Google Shape;433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72075" y="2736975"/>
              <a:ext cx="2726375" cy="172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38"/>
            <p:cNvSpPr txBox="1"/>
            <p:nvPr/>
          </p:nvSpPr>
          <p:spPr>
            <a:xfrm>
              <a:off x="4176925" y="2443875"/>
              <a:ext cx="8235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</a:t>
              </a:r>
              <a:r>
                <a:rPr baseline="-25000" lang="en-US"/>
                <a:t>s</a:t>
              </a:r>
              <a:r>
                <a:rPr lang="en-US"/>
                <a:t>=100</a:t>
              </a:r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5758825" y="2477500"/>
            <a:ext cx="2668969" cy="1979600"/>
            <a:chOff x="5758825" y="2477500"/>
            <a:chExt cx="2668969" cy="1979600"/>
          </a:xfrm>
        </p:grpSpPr>
        <p:pic>
          <p:nvPicPr>
            <p:cNvPr id="436" name="Google Shape;436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8825" y="2736975"/>
              <a:ext cx="2668969" cy="172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38"/>
            <p:cNvSpPr txBox="1"/>
            <p:nvPr/>
          </p:nvSpPr>
          <p:spPr>
            <a:xfrm>
              <a:off x="6821100" y="2477500"/>
              <a:ext cx="10698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</a:t>
              </a:r>
              <a:r>
                <a:rPr baseline="-25000" lang="en-US"/>
                <a:t>s</a:t>
              </a:r>
              <a:r>
                <a:rPr lang="en-US"/>
                <a:t>=1000</a:t>
              </a:r>
              <a:endParaRPr/>
            </a:p>
          </p:txBody>
        </p:sp>
      </p:grpSp>
      <p:sp>
        <p:nvSpPr>
          <p:cNvPr id="438" name="Google Shape;438;p38"/>
          <p:cNvSpPr txBox="1"/>
          <p:nvPr/>
        </p:nvSpPr>
        <p:spPr>
          <a:xfrm>
            <a:off x="9460125" y="2477500"/>
            <a:ext cx="1069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r>
              <a:rPr baseline="-25000" lang="en-US"/>
              <a:t>s</a:t>
            </a:r>
            <a:r>
              <a:rPr lang="en-US"/>
              <a:t>=10000</a:t>
            </a:r>
            <a:endParaRPr/>
          </a:p>
        </p:txBody>
      </p:sp>
      <p:pic>
        <p:nvPicPr>
          <p:cNvPr id="439" name="Google Shape;43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1850" y="1728700"/>
            <a:ext cx="2474757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8"/>
          <p:cNvSpPr txBox="1"/>
          <p:nvPr/>
        </p:nvSpPr>
        <p:spPr>
          <a:xfrm>
            <a:off x="7293525" y="1855813"/>
            <a:ext cx="642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≈</a:t>
            </a:r>
            <a:endParaRPr sz="1800"/>
          </a:p>
        </p:txBody>
      </p:sp>
      <p:sp>
        <p:nvSpPr>
          <p:cNvPr id="441" name="Google Shape;441;p38"/>
          <p:cNvSpPr txBox="1"/>
          <p:nvPr/>
        </p:nvSpPr>
        <p:spPr>
          <a:xfrm>
            <a:off x="4450575" y="4615663"/>
            <a:ext cx="5440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</a:t>
            </a:r>
            <a:r>
              <a:rPr baseline="-25000" lang="en-US" sz="1800"/>
              <a:t>model</a:t>
            </a:r>
            <a:r>
              <a:rPr lang="en-US" sz="1800"/>
              <a:t>(</a:t>
            </a:r>
            <a:r>
              <a:rPr b="1" lang="en-US" sz="1800"/>
              <a:t>x</a:t>
            </a:r>
            <a:r>
              <a:rPr lang="en-US" sz="1800"/>
              <a:t>) r</a:t>
            </a:r>
            <a:r>
              <a:rPr lang="en-US" sz="1800"/>
              <a:t>econstructions for cross-section y=0</a:t>
            </a:r>
            <a:endParaRPr sz="1800"/>
          </a:p>
        </p:txBody>
      </p:sp>
      <p:grpSp>
        <p:nvGrpSpPr>
          <p:cNvPr id="442" name="Google Shape;442;p38"/>
          <p:cNvGrpSpPr/>
          <p:nvPr/>
        </p:nvGrpSpPr>
        <p:grpSpPr>
          <a:xfrm>
            <a:off x="1890100" y="5372125"/>
            <a:ext cx="8266500" cy="1198550"/>
            <a:chOff x="1890100" y="5372125"/>
            <a:chExt cx="8266500" cy="1198550"/>
          </a:xfrm>
        </p:grpSpPr>
        <p:sp>
          <p:nvSpPr>
            <p:cNvPr id="443" name="Google Shape;443;p38"/>
            <p:cNvSpPr txBox="1"/>
            <p:nvPr/>
          </p:nvSpPr>
          <p:spPr>
            <a:xfrm>
              <a:off x="1890100" y="5372125"/>
              <a:ext cx="8266500" cy="5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990000"/>
                  </a:solidFill>
                </a:rPr>
                <a:t>Ok, but why this strange form of the output distribution works???</a:t>
              </a:r>
              <a:endParaRPr b="1" sz="1800">
                <a:solidFill>
                  <a:srgbClr val="990000"/>
                </a:solidFill>
              </a:endParaRPr>
            </a:p>
          </p:txBody>
        </p:sp>
        <p:pic>
          <p:nvPicPr>
            <p:cNvPr id="444" name="Google Shape;444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03500" y="5895025"/>
              <a:ext cx="6860001" cy="67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25" y="2734999"/>
            <a:ext cx="8631241" cy="9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 - a toy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5210825" y="6446200"/>
            <a:ext cx="13146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140175" y="2207325"/>
            <a:ext cx="973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Consider following super simple toy example: (remember we want P</a:t>
            </a:r>
            <a:r>
              <a:rPr baseline="-25000" lang="en-US" sz="1800"/>
              <a:t>model</a:t>
            </a:r>
            <a:r>
              <a:rPr lang="en-US" sz="1800"/>
              <a:t>=P</a:t>
            </a:r>
            <a:r>
              <a:rPr baseline="-25000" lang="en-US" sz="1800"/>
              <a:t>data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453" name="Google Shape;453;p39"/>
          <p:cNvSpPr txBox="1"/>
          <p:nvPr/>
        </p:nvSpPr>
        <p:spPr>
          <a:xfrm>
            <a:off x="1650525" y="969100"/>
            <a:ext cx="8266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Ok, but why this strange form of the output distribution works???</a:t>
            </a:r>
            <a:endParaRPr b="1" sz="1800">
              <a:solidFill>
                <a:srgbClr val="990000"/>
              </a:solidFill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925" y="1492000"/>
            <a:ext cx="6860001" cy="67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9"/>
          <p:cNvCxnSpPr/>
          <p:nvPr/>
        </p:nvCxnSpPr>
        <p:spPr>
          <a:xfrm flipH="1">
            <a:off x="8275476" y="3349946"/>
            <a:ext cx="530700" cy="56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39"/>
          <p:cNvSpPr txBox="1"/>
          <p:nvPr/>
        </p:nvSpPr>
        <p:spPr>
          <a:xfrm>
            <a:off x="190075" y="4945575"/>
            <a:ext cx="7839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integral can be performed </a:t>
            </a:r>
            <a:r>
              <a:rPr lang="en-US" sz="1800"/>
              <a:t>analytically</a:t>
            </a:r>
            <a:r>
              <a:rPr lang="en-US" sz="1800"/>
              <a:t>: </a:t>
            </a:r>
            <a:endParaRPr sz="1800"/>
          </a:p>
        </p:txBody>
      </p:sp>
      <p:pic>
        <p:nvPicPr>
          <p:cNvPr id="457" name="Google Shape;4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925" y="3984533"/>
            <a:ext cx="4489125" cy="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325" y="3954024"/>
            <a:ext cx="2983650" cy="8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6425" y="5510625"/>
            <a:ext cx="4892999" cy="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 txBox="1"/>
          <p:nvPr/>
        </p:nvSpPr>
        <p:spPr>
          <a:xfrm>
            <a:off x="6212650" y="5565850"/>
            <a:ext cx="546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Equals to P</a:t>
            </a:r>
            <a:r>
              <a:rPr baseline="-25000" lang="en-US" sz="1800"/>
              <a:t>data</a:t>
            </a:r>
            <a:r>
              <a:rPr lang="en-US" sz="1800"/>
              <a:t> when </a:t>
            </a:r>
            <a:r>
              <a:rPr b="1" lang="en-US" sz="1800"/>
              <a:t>Theta=Beta </a:t>
            </a:r>
            <a:r>
              <a:rPr lang="en-US" sz="1800"/>
              <a:t>and</a:t>
            </a:r>
            <a:r>
              <a:rPr b="1" lang="en-US" sz="1800"/>
              <a:t> </a:t>
            </a:r>
            <a:r>
              <a:rPr b="1" lang="en-US" sz="1800">
                <a:solidFill>
                  <a:srgbClr val="CC0000"/>
                </a:solidFill>
              </a:rPr>
              <a:t>sigma = 0 !!!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2134425" y="6166700"/>
            <a:ext cx="7298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When we are doing sampling we have to choose sigma, which may lead to </a:t>
            </a:r>
            <a:r>
              <a:rPr lang="en-US" sz="1800">
                <a:solidFill>
                  <a:srgbClr val="1CA4DC"/>
                </a:solidFill>
              </a:rPr>
              <a:t>blurred</a:t>
            </a:r>
            <a:r>
              <a:rPr lang="en-US" sz="1800">
                <a:solidFill>
                  <a:srgbClr val="1CA4DC"/>
                </a:solidFill>
              </a:rPr>
              <a:t> out distributions when sigma is too large</a:t>
            </a:r>
            <a:endParaRPr sz="1800">
              <a:solidFill>
                <a:srgbClr val="1CA4DC"/>
              </a:solidFill>
            </a:endParaRPr>
          </a:p>
        </p:txBody>
      </p:sp>
      <p:cxnSp>
        <p:nvCxnSpPr>
          <p:cNvPr id="462" name="Google Shape;462;p39"/>
          <p:cNvCxnSpPr/>
          <p:nvPr/>
        </p:nvCxnSpPr>
        <p:spPr>
          <a:xfrm flipH="1">
            <a:off x="4767400" y="3413150"/>
            <a:ext cx="2755800" cy="60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A latent variable model - a toy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140175" y="2207325"/>
            <a:ext cx="973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Consider following </a:t>
            </a:r>
            <a:r>
              <a:rPr b="1" lang="en-US" sz="1800"/>
              <a:t>general case</a:t>
            </a:r>
            <a:r>
              <a:rPr lang="en-US" sz="1800"/>
              <a:t> and </a:t>
            </a:r>
            <a:r>
              <a:rPr b="1" lang="en-US" sz="1800"/>
              <a:t>sigma</a:t>
            </a:r>
            <a:r>
              <a:rPr lang="en-US" sz="1800"/>
              <a:t> approaching zero</a:t>
            </a:r>
            <a:endParaRPr sz="1800"/>
          </a:p>
        </p:txBody>
      </p:sp>
      <p:sp>
        <p:nvSpPr>
          <p:cNvPr id="469" name="Google Shape;469;p40"/>
          <p:cNvSpPr txBox="1"/>
          <p:nvPr/>
        </p:nvSpPr>
        <p:spPr>
          <a:xfrm>
            <a:off x="1650525" y="969100"/>
            <a:ext cx="8266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Ok, but why this strange form of the output distribution works???</a:t>
            </a:r>
            <a:endParaRPr b="1" sz="1800">
              <a:solidFill>
                <a:srgbClr val="990000"/>
              </a:solidFill>
            </a:endParaRPr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925" y="1492000"/>
            <a:ext cx="6860001" cy="6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9" y="2614000"/>
            <a:ext cx="7147597" cy="9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2161925" y="3582100"/>
            <a:ext cx="5305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definition of Dirac delta </a:t>
            </a:r>
            <a:r>
              <a:rPr b="1" lang="en-US" sz="1800">
                <a:solidFill>
                  <a:srgbClr val="139FDA"/>
                </a:solidFill>
              </a:rPr>
              <a:t>distribution</a:t>
            </a:r>
            <a:endParaRPr b="1" sz="1800">
              <a:solidFill>
                <a:srgbClr val="139FDA"/>
              </a:solidFill>
            </a:endParaRPr>
          </a:p>
        </p:txBody>
      </p:sp>
      <p:grpSp>
        <p:nvGrpSpPr>
          <p:cNvPr id="473" name="Google Shape;473;p40"/>
          <p:cNvGrpSpPr/>
          <p:nvPr/>
        </p:nvGrpSpPr>
        <p:grpSpPr>
          <a:xfrm>
            <a:off x="7377343" y="2839614"/>
            <a:ext cx="4565082" cy="1265386"/>
            <a:chOff x="7377343" y="2839614"/>
            <a:chExt cx="4565082" cy="1265386"/>
          </a:xfrm>
        </p:grpSpPr>
        <p:pic>
          <p:nvPicPr>
            <p:cNvPr id="474" name="Google Shape;47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343" y="2839614"/>
              <a:ext cx="4403275" cy="58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0"/>
            <p:cNvSpPr txBox="1"/>
            <p:nvPr/>
          </p:nvSpPr>
          <p:spPr>
            <a:xfrm>
              <a:off x="7776625" y="3524800"/>
              <a:ext cx="41658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39FDA"/>
                  </a:solidFill>
                </a:rPr>
                <a:t>find </a:t>
              </a:r>
              <a:r>
                <a:rPr b="1" lang="en-US" sz="1800">
                  <a:solidFill>
                    <a:srgbClr val="139FDA"/>
                  </a:solidFill>
                </a:rPr>
                <a:t>z</a:t>
              </a:r>
              <a:r>
                <a:rPr lang="en-US" sz="1800">
                  <a:solidFill>
                    <a:srgbClr val="139FDA"/>
                  </a:solidFill>
                </a:rPr>
                <a:t>’ which satisfies this equation i.e. generator remaps from gaussian prior to arbitrary P(</a:t>
              </a:r>
              <a:r>
                <a:rPr b="1" lang="en-US" sz="1800">
                  <a:solidFill>
                    <a:srgbClr val="139FDA"/>
                  </a:solidFill>
                </a:rPr>
                <a:t>x</a:t>
              </a:r>
              <a:r>
                <a:rPr lang="en-US" sz="1800">
                  <a:solidFill>
                    <a:srgbClr val="139FDA"/>
                  </a:solidFill>
                </a:rPr>
                <a:t>) </a:t>
              </a:r>
              <a:endParaRPr b="1" sz="1800">
                <a:solidFill>
                  <a:srgbClr val="139FDA"/>
                </a:solidFill>
              </a:endParaRPr>
            </a:p>
          </p:txBody>
        </p:sp>
      </p:grpSp>
      <p:pic>
        <p:nvPicPr>
          <p:cNvPr id="476" name="Google Shape;47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400" y="4920125"/>
            <a:ext cx="5612750" cy="8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225" y="4537825"/>
            <a:ext cx="2310625" cy="21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>
            <a:off x="140175" y="4340925"/>
            <a:ext cx="9732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already have seen such </a:t>
            </a:r>
            <a:r>
              <a:rPr b="1" lang="en-US" sz="1800"/>
              <a:t>mapping</a:t>
            </a:r>
            <a:r>
              <a:rPr lang="en-US" sz="1800"/>
              <a:t> in our toy example:</a:t>
            </a:r>
            <a:endParaRPr sz="1800"/>
          </a:p>
        </p:txBody>
      </p:sp>
      <p:sp>
        <p:nvSpPr>
          <p:cNvPr id="479" name="Google Shape;479;p40"/>
          <p:cNvSpPr txBox="1"/>
          <p:nvPr/>
        </p:nvSpPr>
        <p:spPr>
          <a:xfrm>
            <a:off x="140175" y="5712525"/>
            <a:ext cx="6638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Consider </a:t>
            </a:r>
            <a:r>
              <a:rPr b="1" lang="en-US" sz="1800"/>
              <a:t>NN</a:t>
            </a:r>
            <a:r>
              <a:rPr lang="en-US" sz="1800"/>
              <a:t> as complicated </a:t>
            </a:r>
            <a:r>
              <a:rPr b="1" lang="en-US" sz="1800"/>
              <a:t>nonlinear</a:t>
            </a:r>
            <a:r>
              <a:rPr lang="en-US" sz="1800"/>
              <a:t> function which can</a:t>
            </a:r>
            <a:br>
              <a:rPr lang="en-US" sz="1800"/>
            </a:br>
            <a:r>
              <a:rPr lang="en-US" sz="1800"/>
              <a:t>learn arbitrarily complex distribution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importance of encoder network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need to find maximum of following equation:</a:t>
            </a:r>
            <a:endParaRPr sz="1800"/>
          </a:p>
        </p:txBody>
      </p:sp>
      <p:sp>
        <p:nvSpPr>
          <p:cNvPr id="486" name="Google Shape;486;p41"/>
          <p:cNvSpPr txBox="1"/>
          <p:nvPr/>
        </p:nvSpPr>
        <p:spPr>
          <a:xfrm>
            <a:off x="1986000" y="2684575"/>
            <a:ext cx="8457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What are the potential problems with the equation above???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487" name="Google Shape;4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600" y="1495324"/>
            <a:ext cx="4765400" cy="11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349" y="4067775"/>
            <a:ext cx="7147597" cy="9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 txBox="1"/>
          <p:nvPr/>
        </p:nvSpPr>
        <p:spPr>
          <a:xfrm>
            <a:off x="319750" y="3195825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Recall previous page: sigma has to be very small, hence sampling is very hard since most of the “hits” will give zero contribution</a:t>
            </a:r>
            <a:endParaRPr sz="1800"/>
          </a:p>
        </p:txBody>
      </p:sp>
      <p:sp>
        <p:nvSpPr>
          <p:cNvPr id="490" name="Google Shape;490;p41"/>
          <p:cNvSpPr txBox="1"/>
          <p:nvPr/>
        </p:nvSpPr>
        <p:spPr>
          <a:xfrm>
            <a:off x="319750" y="5177025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would like to decrease the “rejection” ratio somehow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importance of encoder network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need to find maximum of following equation:</a:t>
            </a:r>
            <a:endParaRPr sz="1800"/>
          </a:p>
        </p:txBody>
      </p:sp>
      <p:pic>
        <p:nvPicPr>
          <p:cNvPr id="497" name="Google Shape;4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600" y="1495324"/>
            <a:ext cx="4765400" cy="1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2"/>
          <p:cNvSpPr txBox="1"/>
          <p:nvPr/>
        </p:nvSpPr>
        <p:spPr>
          <a:xfrm>
            <a:off x="319750" y="2738625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Consider following steps</a:t>
            </a:r>
            <a:endParaRPr sz="1800"/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050" y="3146450"/>
            <a:ext cx="4931699" cy="8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823" y="3997825"/>
            <a:ext cx="5680075" cy="7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575" y="4787625"/>
            <a:ext cx="5652491" cy="7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7175" y="5529900"/>
            <a:ext cx="5457376" cy="10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/>
        </p:nvSpPr>
        <p:spPr>
          <a:xfrm>
            <a:off x="688975" y="3251438"/>
            <a:ext cx="3666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back to sum over uniformly distributed </a:t>
            </a:r>
            <a:r>
              <a:rPr b="1" lang="en-US" sz="1800"/>
              <a:t>z</a:t>
            </a:r>
            <a:endParaRPr b="1" sz="1800"/>
          </a:p>
        </p:txBody>
      </p:sp>
      <p:sp>
        <p:nvSpPr>
          <p:cNvPr id="504" name="Google Shape;504;p42"/>
          <p:cNvSpPr txBox="1"/>
          <p:nvPr/>
        </p:nvSpPr>
        <p:spPr>
          <a:xfrm>
            <a:off x="688975" y="4013438"/>
            <a:ext cx="3666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introduce auxiliary distribution Q (encoder)</a:t>
            </a:r>
            <a:endParaRPr b="1" sz="1800"/>
          </a:p>
        </p:txBody>
      </p:sp>
      <p:sp>
        <p:nvSpPr>
          <p:cNvPr id="505" name="Google Shape;505;p42"/>
          <p:cNvSpPr txBox="1"/>
          <p:nvPr/>
        </p:nvSpPr>
        <p:spPr>
          <a:xfrm>
            <a:off x="688975" y="5745272"/>
            <a:ext cx="3666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sample from Q instead of P(</a:t>
            </a:r>
            <a:r>
              <a:rPr b="1" lang="en-US" sz="1800"/>
              <a:t>z</a:t>
            </a:r>
            <a:r>
              <a:rPr lang="en-US" sz="1800"/>
              <a:t>) - </a:t>
            </a:r>
            <a:r>
              <a:rPr b="1" lang="en-US" sz="1800"/>
              <a:t>importance sampling</a:t>
            </a:r>
            <a:endParaRPr b="1" sz="1800"/>
          </a:p>
        </p:txBody>
      </p:sp>
      <p:sp>
        <p:nvSpPr>
          <p:cNvPr id="506" name="Google Shape;506;p42"/>
          <p:cNvSpPr txBox="1"/>
          <p:nvPr/>
        </p:nvSpPr>
        <p:spPr>
          <a:xfrm>
            <a:off x="2106500" y="6438275"/>
            <a:ext cx="9613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The role of the Q is to provide most probable values of </a:t>
            </a:r>
            <a:r>
              <a:rPr b="1" lang="en-US" sz="1800">
                <a:solidFill>
                  <a:srgbClr val="1CA4DC"/>
                </a:solidFill>
              </a:rPr>
              <a:t>z</a:t>
            </a:r>
            <a:r>
              <a:rPr lang="en-US" sz="1800">
                <a:solidFill>
                  <a:srgbClr val="1CA4DC"/>
                </a:solidFill>
              </a:rPr>
              <a:t> based on </a:t>
            </a:r>
            <a:r>
              <a:rPr b="1" lang="en-US" sz="1800">
                <a:solidFill>
                  <a:srgbClr val="1CA4DC"/>
                </a:solidFill>
              </a:rPr>
              <a:t>x</a:t>
            </a:r>
            <a:endParaRPr b="1" sz="1800"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importance of encoder network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Q is the encoder network:</a:t>
            </a:r>
            <a:endParaRPr sz="1800"/>
          </a:p>
        </p:txBody>
      </p:sp>
      <p:sp>
        <p:nvSpPr>
          <p:cNvPr id="513" name="Google Shape;513;p43"/>
          <p:cNvSpPr txBox="1"/>
          <p:nvPr/>
        </p:nvSpPr>
        <p:spPr>
          <a:xfrm>
            <a:off x="319750" y="2738625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Consider that network learned following Q function (</a:t>
            </a:r>
            <a:r>
              <a:rPr b="1" i="1" lang="en-US" sz="1800"/>
              <a:t>Bayes theorem</a:t>
            </a:r>
            <a:r>
              <a:rPr lang="en-US" sz="1800"/>
              <a:t>)</a:t>
            </a:r>
            <a:endParaRPr sz="1800"/>
          </a:p>
        </p:txBody>
      </p:sp>
      <p:pic>
        <p:nvPicPr>
          <p:cNvPr id="514" name="Google Shape;5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63" y="1329508"/>
            <a:ext cx="6331286" cy="10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49" y="3239525"/>
            <a:ext cx="4164475" cy="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 txBox="1"/>
          <p:nvPr/>
        </p:nvSpPr>
        <p:spPr>
          <a:xfrm>
            <a:off x="319750" y="4202263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Then we get:</a:t>
            </a:r>
            <a:endParaRPr sz="1800"/>
          </a:p>
        </p:txBody>
      </p:sp>
      <p:pic>
        <p:nvPicPr>
          <p:cNvPr id="517" name="Google Shape;5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375" y="4584371"/>
            <a:ext cx="3980262" cy="8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125" y="5380399"/>
            <a:ext cx="5769933" cy="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/>
        </p:nvSpPr>
        <p:spPr>
          <a:xfrm>
            <a:off x="8022075" y="5345450"/>
            <a:ext cx="3753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which is the maximal value of L! Neural net </a:t>
            </a:r>
            <a:r>
              <a:rPr b="1" lang="en-US" sz="1800">
                <a:solidFill>
                  <a:srgbClr val="CC0000"/>
                </a:solidFill>
              </a:rPr>
              <a:t>?can?</a:t>
            </a:r>
            <a:r>
              <a:rPr lang="en-US" sz="1800"/>
              <a:t> by chance learn something like this</a:t>
            </a:r>
            <a:endParaRPr sz="1800"/>
          </a:p>
        </p:txBody>
      </p:sp>
      <p:sp>
        <p:nvSpPr>
          <p:cNvPr id="520" name="Google Shape;520;p43"/>
          <p:cNvSpPr/>
          <p:nvPr/>
        </p:nvSpPr>
        <p:spPr>
          <a:xfrm>
            <a:off x="6089775" y="5337525"/>
            <a:ext cx="5769900" cy="10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43"/>
          <p:cNvCxnSpPr>
            <a:endCxn id="515" idx="3"/>
          </p:cNvCxnSpPr>
          <p:nvPr/>
        </p:nvCxnSpPr>
        <p:spPr>
          <a:xfrm flipH="1">
            <a:off x="7364825" y="3389425"/>
            <a:ext cx="823500" cy="267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43"/>
          <p:cNvSpPr txBox="1"/>
          <p:nvPr/>
        </p:nvSpPr>
        <p:spPr>
          <a:xfrm>
            <a:off x="8267600" y="3056800"/>
            <a:ext cx="2977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we would really like to learn something like this!</a:t>
            </a:r>
            <a:endParaRPr sz="1800">
              <a:solidFill>
                <a:srgbClr val="CC0000"/>
              </a:solidFill>
            </a:endParaRPr>
          </a:p>
        </p:txBody>
      </p:sp>
      <p:cxnSp>
        <p:nvCxnSpPr>
          <p:cNvPr id="523" name="Google Shape;523;p43"/>
          <p:cNvCxnSpPr/>
          <p:nvPr/>
        </p:nvCxnSpPr>
        <p:spPr>
          <a:xfrm flipH="1">
            <a:off x="5868175" y="4759425"/>
            <a:ext cx="1100700" cy="625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43"/>
          <p:cNvSpPr txBox="1"/>
          <p:nvPr/>
        </p:nvSpPr>
        <p:spPr>
          <a:xfrm>
            <a:off x="7111425" y="4410975"/>
            <a:ext cx="4933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In this ideal scenario we do not even have to sampling since Q is doing all the work of us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</a:t>
            </a:r>
            <a:r>
              <a:rPr b="1" lang="en-US" sz="4050">
                <a:solidFill>
                  <a:srgbClr val="1CA4DC"/>
                </a:solidFill>
              </a:rPr>
              <a:t>final</a:t>
            </a:r>
            <a:r>
              <a:rPr lang="en-US" sz="4050">
                <a:solidFill>
                  <a:srgbClr val="1CA4DC"/>
                </a:solidFill>
              </a:rPr>
              <a:t> derivation of the VAE loss function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original expression is hard to compute</a:t>
            </a:r>
            <a:endParaRPr sz="1800"/>
          </a:p>
        </p:txBody>
      </p:sp>
      <p:sp>
        <p:nvSpPr>
          <p:cNvPr id="531" name="Google Shape;531;p44"/>
          <p:cNvSpPr txBox="1"/>
          <p:nvPr/>
        </p:nvSpPr>
        <p:spPr>
          <a:xfrm>
            <a:off x="319750" y="2356650"/>
            <a:ext cx="9423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standard approach is to approximate the above with its lower bound </a:t>
            </a:r>
            <a:r>
              <a:rPr b="1" lang="en-US" sz="1800"/>
              <a:t>ELBO </a:t>
            </a:r>
            <a:endParaRPr b="1" sz="1800"/>
          </a:p>
        </p:txBody>
      </p:sp>
      <p:pic>
        <p:nvPicPr>
          <p:cNvPr id="532" name="Google Shape;5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63" y="1329508"/>
            <a:ext cx="6331286" cy="10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965" y="2840262"/>
            <a:ext cx="5976921" cy="10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7230250" y="2898425"/>
            <a:ext cx="4268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This is a general </a:t>
            </a:r>
            <a:r>
              <a:rPr lang="en-US" sz="1800">
                <a:solidFill>
                  <a:srgbClr val="1CA4DC"/>
                </a:solidFill>
              </a:rPr>
              <a:t>property</a:t>
            </a:r>
            <a:r>
              <a:rPr lang="en-US" sz="1800">
                <a:solidFill>
                  <a:srgbClr val="1CA4DC"/>
                </a:solidFill>
              </a:rPr>
              <a:t> of concave functions called </a:t>
            </a:r>
            <a:r>
              <a:rPr b="1" lang="en-US" sz="1800" u="sng">
                <a:solidFill>
                  <a:schemeClr val="hlink"/>
                </a:solidFill>
                <a:hlinkClick r:id="rId5"/>
              </a:rPr>
              <a:t>Jensen’s inequality</a:t>
            </a:r>
            <a:endParaRPr b="1" sz="1800">
              <a:solidFill>
                <a:srgbClr val="1CA4DC"/>
              </a:solidFill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575" y="3619262"/>
            <a:ext cx="30480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9263" y="5094700"/>
            <a:ext cx="6964875" cy="80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44"/>
          <p:cNvGrpSpPr/>
          <p:nvPr/>
        </p:nvGrpSpPr>
        <p:grpSpPr>
          <a:xfrm>
            <a:off x="240550" y="4229708"/>
            <a:ext cx="11669775" cy="737700"/>
            <a:chOff x="240550" y="4229708"/>
            <a:chExt cx="11669775" cy="737700"/>
          </a:xfrm>
        </p:grpSpPr>
        <p:sp>
          <p:nvSpPr>
            <p:cNvPr id="538" name="Google Shape;538;p44"/>
            <p:cNvSpPr/>
            <p:nvPr/>
          </p:nvSpPr>
          <p:spPr>
            <a:xfrm>
              <a:off x="240550" y="4229708"/>
              <a:ext cx="11086800" cy="737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4"/>
            <p:cNvSpPr txBox="1"/>
            <p:nvPr/>
          </p:nvSpPr>
          <p:spPr>
            <a:xfrm>
              <a:off x="261325" y="4351000"/>
              <a:ext cx="26370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Nice property, when:</a:t>
              </a:r>
              <a:endParaRPr sz="1800"/>
            </a:p>
          </p:txBody>
        </p:sp>
        <p:pic>
          <p:nvPicPr>
            <p:cNvPr id="540" name="Google Shape;540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8900" y="4284200"/>
              <a:ext cx="3323200" cy="66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4"/>
            <p:cNvSpPr txBox="1"/>
            <p:nvPr/>
          </p:nvSpPr>
          <p:spPr>
            <a:xfrm>
              <a:off x="6081925" y="4363450"/>
              <a:ext cx="58284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we recover accurate value of L (recall last slide)</a:t>
              </a:r>
              <a:endParaRPr sz="1800"/>
            </a:p>
          </p:txBody>
        </p:sp>
      </p:grpSp>
      <p:sp>
        <p:nvSpPr>
          <p:cNvPr id="542" name="Google Shape;542;p44"/>
          <p:cNvSpPr txBox="1"/>
          <p:nvPr/>
        </p:nvSpPr>
        <p:spPr>
          <a:xfrm>
            <a:off x="8230750" y="6096525"/>
            <a:ext cx="1512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CA4DC"/>
                </a:solidFill>
              </a:rPr>
              <a:t>The end!</a:t>
            </a:r>
            <a:endParaRPr b="1" sz="1800">
              <a:solidFill>
                <a:srgbClr val="1CA4DC"/>
              </a:solidFill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7350" y="5896875"/>
            <a:ext cx="6667252" cy="91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final derivation of the VAE loss function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final expression for the VAE loss is then</a:t>
            </a:r>
            <a:endParaRPr sz="1800"/>
          </a:p>
        </p:txBody>
      </p:sp>
      <p:pic>
        <p:nvPicPr>
          <p:cNvPr id="550" name="Google Shape;5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410847"/>
            <a:ext cx="7415489" cy="91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45"/>
          <p:cNvGrpSpPr/>
          <p:nvPr/>
        </p:nvGrpSpPr>
        <p:grpSpPr>
          <a:xfrm>
            <a:off x="757225" y="2066900"/>
            <a:ext cx="5293001" cy="1300600"/>
            <a:chOff x="757225" y="2066900"/>
            <a:chExt cx="5293001" cy="1300600"/>
          </a:xfrm>
        </p:grpSpPr>
        <p:pic>
          <p:nvPicPr>
            <p:cNvPr id="552" name="Google Shape;55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225" y="2846175"/>
              <a:ext cx="5293001" cy="521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3" name="Google Shape;553;p45"/>
            <p:cNvCxnSpPr/>
            <p:nvPr/>
          </p:nvCxnSpPr>
          <p:spPr>
            <a:xfrm flipH="1">
              <a:off x="4783225" y="2066900"/>
              <a:ext cx="760200" cy="728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54" name="Google Shape;554;p45"/>
          <p:cNvCxnSpPr/>
          <p:nvPr/>
        </p:nvCxnSpPr>
        <p:spPr>
          <a:xfrm flipH="1">
            <a:off x="8473425" y="2013400"/>
            <a:ext cx="65400" cy="63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45"/>
          <p:cNvSpPr txBox="1"/>
          <p:nvPr/>
        </p:nvSpPr>
        <p:spPr>
          <a:xfrm>
            <a:off x="316750" y="35423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simplicity the encoder network is assumed to be … another gaussian</a:t>
            </a:r>
            <a:endParaRPr sz="1800"/>
          </a:p>
        </p:txBody>
      </p:sp>
      <p:pic>
        <p:nvPicPr>
          <p:cNvPr id="556" name="Google Shape;5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825" y="4097325"/>
            <a:ext cx="4497826" cy="63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45"/>
          <p:cNvCxnSpPr>
            <a:stCxn id="558" idx="0"/>
          </p:cNvCxnSpPr>
          <p:nvPr/>
        </p:nvCxnSpPr>
        <p:spPr>
          <a:xfrm flipH="1" rot="10800000">
            <a:off x="6431200" y="4624700"/>
            <a:ext cx="434700" cy="411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5"/>
          <p:cNvCxnSpPr/>
          <p:nvPr/>
        </p:nvCxnSpPr>
        <p:spPr>
          <a:xfrm rot="10800000">
            <a:off x="5875900" y="4608800"/>
            <a:ext cx="71400" cy="427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45"/>
          <p:cNvSpPr txBox="1"/>
          <p:nvPr/>
        </p:nvSpPr>
        <p:spPr>
          <a:xfrm>
            <a:off x="5139550" y="5036600"/>
            <a:ext cx="2583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are implemented by NN</a:t>
            </a:r>
            <a:endParaRPr sz="1800">
              <a:solidFill>
                <a:srgbClr val="CC0000"/>
              </a:solidFill>
            </a:endParaRPr>
          </a:p>
        </p:txBody>
      </p:sp>
      <p:cxnSp>
        <p:nvCxnSpPr>
          <p:cNvPr id="560" name="Google Shape;560;p45"/>
          <p:cNvCxnSpPr/>
          <p:nvPr/>
        </p:nvCxnSpPr>
        <p:spPr>
          <a:xfrm rot="10800000">
            <a:off x="7309500" y="4608850"/>
            <a:ext cx="1322400" cy="33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45"/>
          <p:cNvSpPr txBox="1"/>
          <p:nvPr/>
        </p:nvSpPr>
        <p:spPr>
          <a:xfrm>
            <a:off x="8726900" y="4728825"/>
            <a:ext cx="3246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is constrained to be diagonal matrix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562" name="Google Shape;56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2111" y="2702349"/>
            <a:ext cx="1188017" cy="4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5"/>
          <p:cNvSpPr txBox="1"/>
          <p:nvPr/>
        </p:nvSpPr>
        <p:spPr>
          <a:xfrm>
            <a:off x="316750" y="5523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Since Q and P are Gaussians there is a 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closed formula </a:t>
            </a:r>
            <a:r>
              <a:rPr lang="en-US" sz="1800"/>
              <a:t>for KL divergence:</a:t>
            </a:r>
            <a:endParaRPr sz="1800"/>
          </a:p>
        </p:txBody>
      </p:sp>
      <p:pic>
        <p:nvPicPr>
          <p:cNvPr id="564" name="Google Shape;56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8575" y="5947200"/>
            <a:ext cx="7866576" cy="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5"/>
          <p:cNvSpPr txBox="1"/>
          <p:nvPr/>
        </p:nvSpPr>
        <p:spPr>
          <a:xfrm>
            <a:off x="9629700" y="5781000"/>
            <a:ext cx="20670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CA4DC"/>
                </a:solidFill>
              </a:rPr>
              <a:t>spend a moment here to understand this</a:t>
            </a:r>
            <a:endParaRPr i="1">
              <a:solidFill>
                <a:srgbClr val="1CA4DC"/>
              </a:solidFill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9811850" y="6462050"/>
            <a:ext cx="175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ref paper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Disclaimer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possible lack of knowledge in variational inference and Bayesian stuff - this is quite broad topic in probabilistic modeling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if you know this things already don’t waste your time with me :)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possible errors in the equations,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possible errors in naming stuff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sorry for random over </a:t>
            </a:r>
            <a:r>
              <a:rPr lang="en-US" sz="2400"/>
              <a:t>simplification</a:t>
            </a:r>
            <a:r>
              <a:rPr lang="en-US" sz="2400"/>
              <a:t> of notation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rare changes in notation (copy-paste effect)</a:t>
            </a:r>
            <a:endParaRPr sz="2400"/>
          </a:p>
          <a:p>
            <a:pPr indent="0" lvl="0" marL="0" marR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final derivation of the VAE loss function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316750" y="951550"/>
            <a:ext cx="1022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final expression for the VAE loss is</a:t>
            </a:r>
            <a:endParaRPr sz="1800"/>
          </a:p>
        </p:txBody>
      </p:sp>
      <p:pic>
        <p:nvPicPr>
          <p:cNvPr id="573" name="Google Shape;5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410847"/>
            <a:ext cx="7415489" cy="9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25" y="2846175"/>
            <a:ext cx="5293001" cy="52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46"/>
          <p:cNvCxnSpPr/>
          <p:nvPr/>
        </p:nvCxnSpPr>
        <p:spPr>
          <a:xfrm flipH="1">
            <a:off x="4783225" y="2066900"/>
            <a:ext cx="760200" cy="72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6" name="Google Shape;5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250" y="2900900"/>
            <a:ext cx="5139099" cy="40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46"/>
          <p:cNvCxnSpPr/>
          <p:nvPr/>
        </p:nvCxnSpPr>
        <p:spPr>
          <a:xfrm>
            <a:off x="8127000" y="2066900"/>
            <a:ext cx="291000" cy="67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46"/>
          <p:cNvSpPr txBox="1"/>
          <p:nvPr/>
        </p:nvSpPr>
        <p:spPr>
          <a:xfrm>
            <a:off x="831525" y="3468600"/>
            <a:ext cx="6517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Usually we set number of samples to 1...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Measures the reconstruction error</a:t>
            </a:r>
            <a:endParaRPr sz="1800"/>
          </a:p>
        </p:txBody>
      </p:sp>
      <p:sp>
        <p:nvSpPr>
          <p:cNvPr id="579" name="Google Shape;579;p46"/>
          <p:cNvSpPr txBox="1"/>
          <p:nvPr/>
        </p:nvSpPr>
        <p:spPr>
          <a:xfrm>
            <a:off x="6390675" y="3421200"/>
            <a:ext cx="5472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is correct when Q can be modelled with gaussian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Can be interpreted as regularization to autoencoder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title"/>
          </p:nvPr>
        </p:nvSpPr>
        <p:spPr>
          <a:xfrm>
            <a:off x="140175" y="180252"/>
            <a:ext cx="11287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VAE diagram and reparametrization trick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1493200"/>
            <a:ext cx="7926400" cy="41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625625" y="5660100"/>
            <a:ext cx="342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Cannot compute gradients here: stochastic layer</a:t>
            </a:r>
            <a:endParaRPr sz="1800">
              <a:solidFill>
                <a:srgbClr val="1CA4DC"/>
              </a:solidFill>
            </a:endParaRPr>
          </a:p>
        </p:txBody>
      </p:sp>
      <p:cxnSp>
        <p:nvCxnSpPr>
          <p:cNvPr id="587" name="Google Shape;587;p47"/>
          <p:cNvCxnSpPr/>
          <p:nvPr/>
        </p:nvCxnSpPr>
        <p:spPr>
          <a:xfrm flipH="1" rot="10800000">
            <a:off x="3128075" y="3878225"/>
            <a:ext cx="609900" cy="17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47"/>
          <p:cNvSpPr txBox="1"/>
          <p:nvPr/>
        </p:nvSpPr>
        <p:spPr>
          <a:xfrm>
            <a:off x="4943500" y="5628425"/>
            <a:ext cx="3015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Provide stochastic input, then the output of the layer is deterministic and gradient can be computed </a:t>
            </a:r>
            <a:endParaRPr sz="1800">
              <a:solidFill>
                <a:srgbClr val="1CA4DC"/>
              </a:solidFill>
            </a:endParaRPr>
          </a:p>
        </p:txBody>
      </p:sp>
      <p:cxnSp>
        <p:nvCxnSpPr>
          <p:cNvPr id="589" name="Google Shape;589;p47"/>
          <p:cNvCxnSpPr/>
          <p:nvPr/>
        </p:nvCxnSpPr>
        <p:spPr>
          <a:xfrm flipH="1" rot="10800000">
            <a:off x="6630275" y="4860300"/>
            <a:ext cx="132600" cy="79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0" name="Google Shape;5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225" y="2241025"/>
            <a:ext cx="1554851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7958800" y="1758025"/>
            <a:ext cx="33498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Sample random number </a:t>
            </a:r>
            <a:endParaRPr sz="1800"/>
          </a:p>
        </p:txBody>
      </p:sp>
      <p:pic>
        <p:nvPicPr>
          <p:cNvPr id="592" name="Google Shape;5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4575" y="3068275"/>
            <a:ext cx="3712100" cy="5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325" y="958226"/>
            <a:ext cx="6511768" cy="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7"/>
          <p:cNvSpPr txBox="1"/>
          <p:nvPr/>
        </p:nvSpPr>
        <p:spPr>
          <a:xfrm>
            <a:off x="8800200" y="3686100"/>
            <a:ext cx="3349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reparametrization trick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595" name="Google Shape;595;p47"/>
          <p:cNvCxnSpPr/>
          <p:nvPr/>
        </p:nvCxnSpPr>
        <p:spPr>
          <a:xfrm flipH="1">
            <a:off x="7348900" y="3878225"/>
            <a:ext cx="14196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7"/>
          <p:cNvSpPr txBox="1"/>
          <p:nvPr/>
        </p:nvSpPr>
        <p:spPr>
          <a:xfrm>
            <a:off x="4228825" y="1465050"/>
            <a:ext cx="4561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Remember this?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481975" y="943750"/>
            <a:ext cx="34290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Let’s plot the manifold for AE!</a:t>
            </a:r>
            <a:endParaRPr sz="1800"/>
          </a:p>
        </p:txBody>
      </p:sp>
      <p:sp>
        <p:nvSpPr>
          <p:cNvPr id="603" name="Google Shape;603;p48"/>
          <p:cNvSpPr txBox="1"/>
          <p:nvPr/>
        </p:nvSpPr>
        <p:spPr>
          <a:xfrm>
            <a:off x="6206300" y="1114150"/>
            <a:ext cx="5259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AE are not “l</a:t>
            </a:r>
            <a:r>
              <a:rPr b="1" lang="en-US" sz="1800"/>
              <a:t>earning efficient representation of our data</a:t>
            </a:r>
            <a:r>
              <a:rPr lang="en-US" sz="1800"/>
              <a:t>”!!!, they just cheat to minimize the loss.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pattern is completely random (depends on initial conditions)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Just</a:t>
            </a:r>
            <a:r>
              <a:rPr lang="en-US" sz="1800">
                <a:solidFill>
                  <a:schemeClr val="dk1"/>
                </a:solidFill>
              </a:rPr>
              <a:t> avoid simple autoencoders like this</a:t>
            </a:r>
            <a:endParaRPr sz="1800"/>
          </a:p>
        </p:txBody>
      </p:sp>
      <p:pic>
        <p:nvPicPr>
          <p:cNvPr id="604" name="Google Shape;6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1453827"/>
            <a:ext cx="5691925" cy="52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8"/>
          <p:cNvSpPr txBox="1"/>
          <p:nvPr/>
        </p:nvSpPr>
        <p:spPr>
          <a:xfrm>
            <a:off x="6755275" y="3065550"/>
            <a:ext cx="45510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What are the consequences of such behaviour???</a:t>
            </a:r>
            <a:endParaRPr sz="2400">
              <a:solidFill>
                <a:srgbClr val="CC0000"/>
              </a:solidFill>
            </a:endParaRPr>
          </a:p>
        </p:txBody>
      </p:sp>
      <p:cxnSp>
        <p:nvCxnSpPr>
          <p:cNvPr id="606" name="Google Shape;606;p48"/>
          <p:cNvCxnSpPr/>
          <p:nvPr/>
        </p:nvCxnSpPr>
        <p:spPr>
          <a:xfrm flipH="1">
            <a:off x="3847800" y="3429000"/>
            <a:ext cx="545100" cy="134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7" name="Google Shape;6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275" y="4213575"/>
            <a:ext cx="4852249" cy="26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8"/>
          <p:cNvSpPr txBox="1"/>
          <p:nvPr/>
        </p:nvSpPr>
        <p:spPr>
          <a:xfrm>
            <a:off x="6881700" y="3873675"/>
            <a:ext cx="4519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Adversarial examples</a:t>
            </a:r>
            <a:endParaRPr sz="1800"/>
          </a:p>
        </p:txBody>
      </p:sp>
      <p:sp>
        <p:nvSpPr>
          <p:cNvPr id="609" name="Google Shape;609;p48"/>
          <p:cNvSpPr txBox="1"/>
          <p:nvPr/>
        </p:nvSpPr>
        <p:spPr>
          <a:xfrm>
            <a:off x="3162900" y="4566725"/>
            <a:ext cx="2939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the distances in </a:t>
            </a:r>
            <a:r>
              <a:rPr b="1" lang="en-US">
                <a:solidFill>
                  <a:srgbClr val="CC0000"/>
                </a:solidFill>
              </a:rPr>
              <a:t>z</a:t>
            </a:r>
            <a:r>
              <a:rPr lang="en-US">
                <a:solidFill>
                  <a:srgbClr val="CC0000"/>
                </a:solidFill>
              </a:rPr>
              <a:t> space do not preserve real relations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610" name="Google Shape;6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300" y="5135525"/>
            <a:ext cx="2191451" cy="13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Remember this?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9"/>
          <p:cNvSpPr txBox="1"/>
          <p:nvPr/>
        </p:nvSpPr>
        <p:spPr>
          <a:xfrm>
            <a:off x="1234275" y="1078375"/>
            <a:ext cx="2416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AE latent space</a:t>
            </a:r>
            <a:endParaRPr sz="1800"/>
          </a:p>
        </p:txBody>
      </p:sp>
      <p:pic>
        <p:nvPicPr>
          <p:cNvPr id="617" name="Google Shape;6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5" y="1491113"/>
            <a:ext cx="4195749" cy="3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375" y="1394773"/>
            <a:ext cx="4340675" cy="3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 txBox="1"/>
          <p:nvPr/>
        </p:nvSpPr>
        <p:spPr>
          <a:xfrm>
            <a:off x="5969586" y="1078375"/>
            <a:ext cx="2416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VAE latent space</a:t>
            </a:r>
            <a:endParaRPr sz="1800"/>
          </a:p>
        </p:txBody>
      </p:sp>
      <p:pic>
        <p:nvPicPr>
          <p:cNvPr id="620" name="Google Shape;62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50" y="5570275"/>
            <a:ext cx="3775526" cy="5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9"/>
          <p:cNvSpPr txBox="1"/>
          <p:nvPr/>
        </p:nvSpPr>
        <p:spPr>
          <a:xfrm>
            <a:off x="5202900" y="6100375"/>
            <a:ext cx="4059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CA4DC"/>
                </a:solidFill>
              </a:rPr>
              <a:t>We wanted Q to be gaussian N(0,1)</a:t>
            </a:r>
            <a:endParaRPr sz="1800">
              <a:solidFill>
                <a:srgbClr val="1CA4DC"/>
              </a:solidFill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9210000" y="1536325"/>
            <a:ext cx="27876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Note, that here the concept of one dimensionality of the problem is well </a:t>
            </a:r>
            <a:r>
              <a:rPr lang="en-US" sz="1800"/>
              <a:t>captured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0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VAE vs AE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0"/>
          <p:cNvSpPr txBox="1"/>
          <p:nvPr/>
        </p:nvSpPr>
        <p:spPr>
          <a:xfrm>
            <a:off x="1234275" y="1078375"/>
            <a:ext cx="3699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AE latent space histograms</a:t>
            </a:r>
            <a:endParaRPr sz="1800"/>
          </a:p>
        </p:txBody>
      </p:sp>
      <p:sp>
        <p:nvSpPr>
          <p:cNvPr id="629" name="Google Shape;629;p50"/>
          <p:cNvSpPr txBox="1"/>
          <p:nvPr/>
        </p:nvSpPr>
        <p:spPr>
          <a:xfrm>
            <a:off x="5969568" y="1078375"/>
            <a:ext cx="4059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VAE latent space histogram</a:t>
            </a:r>
            <a:endParaRPr sz="1800"/>
          </a:p>
        </p:txBody>
      </p:sp>
      <p:sp>
        <p:nvSpPr>
          <p:cNvPr id="630" name="Google Shape;630;p50"/>
          <p:cNvSpPr txBox="1"/>
          <p:nvPr/>
        </p:nvSpPr>
        <p:spPr>
          <a:xfrm>
            <a:off x="2635150" y="3994850"/>
            <a:ext cx="6462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Let’s take a look into Mean and Sigma outputs activations</a:t>
            </a:r>
            <a:endParaRPr sz="1800"/>
          </a:p>
        </p:txBody>
      </p:sp>
      <p:pic>
        <p:nvPicPr>
          <p:cNvPr id="631" name="Google Shape;6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25" y="1437050"/>
            <a:ext cx="5142746" cy="2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11" y="1437050"/>
            <a:ext cx="5101789" cy="217800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0"/>
          <p:cNvSpPr txBox="1"/>
          <p:nvPr/>
        </p:nvSpPr>
        <p:spPr>
          <a:xfrm>
            <a:off x="1306350" y="3551850"/>
            <a:ext cx="537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</a:t>
            </a:r>
            <a:r>
              <a:rPr baseline="-25000" lang="en-US"/>
              <a:t>1</a:t>
            </a:r>
            <a:endParaRPr baseline="-25000"/>
          </a:p>
        </p:txBody>
      </p:sp>
      <p:sp>
        <p:nvSpPr>
          <p:cNvPr id="634" name="Google Shape;634;p50"/>
          <p:cNvSpPr txBox="1"/>
          <p:nvPr/>
        </p:nvSpPr>
        <p:spPr>
          <a:xfrm>
            <a:off x="3757925" y="3551850"/>
            <a:ext cx="537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</a:t>
            </a:r>
            <a:r>
              <a:rPr baseline="-25000" lang="en-US"/>
              <a:t>2</a:t>
            </a:r>
            <a:endParaRPr baseline="-25000"/>
          </a:p>
        </p:txBody>
      </p:sp>
      <p:pic>
        <p:nvPicPr>
          <p:cNvPr id="635" name="Google Shape;6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238" y="527150"/>
            <a:ext cx="3775526" cy="53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50"/>
          <p:cNvGrpSpPr/>
          <p:nvPr/>
        </p:nvGrpSpPr>
        <p:grpSpPr>
          <a:xfrm>
            <a:off x="7075163" y="3490450"/>
            <a:ext cx="2988875" cy="531000"/>
            <a:chOff x="7075163" y="3490450"/>
            <a:chExt cx="2988875" cy="531000"/>
          </a:xfrm>
        </p:grpSpPr>
        <p:sp>
          <p:nvSpPr>
            <p:cNvPr id="637" name="Google Shape;637;p50"/>
            <p:cNvSpPr txBox="1"/>
            <p:nvPr/>
          </p:nvSpPr>
          <p:spPr>
            <a:xfrm>
              <a:off x="7075163" y="3490450"/>
              <a:ext cx="537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z</a:t>
              </a:r>
              <a:r>
                <a:rPr baseline="-25000" lang="en-US"/>
                <a:t>1</a:t>
              </a:r>
              <a:endParaRPr baseline="-25000"/>
            </a:p>
          </p:txBody>
        </p:sp>
        <p:sp>
          <p:nvSpPr>
            <p:cNvPr id="638" name="Google Shape;638;p50"/>
            <p:cNvSpPr txBox="1"/>
            <p:nvPr/>
          </p:nvSpPr>
          <p:spPr>
            <a:xfrm>
              <a:off x="9526738" y="3490450"/>
              <a:ext cx="537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z</a:t>
              </a:r>
              <a:r>
                <a:rPr baseline="-25000" lang="en-US"/>
                <a:t>2</a:t>
              </a:r>
              <a:endParaRPr baseline="-25000"/>
            </a:p>
          </p:txBody>
        </p:sp>
      </p:grpSp>
      <p:pic>
        <p:nvPicPr>
          <p:cNvPr id="639" name="Google Shape;63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025" y="4440626"/>
            <a:ext cx="4617975" cy="18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/>
        </p:nvSpPr>
        <p:spPr>
          <a:xfrm>
            <a:off x="2006975" y="6244975"/>
            <a:ext cx="687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μ</a:t>
            </a:r>
            <a:r>
              <a:rPr baseline="-25000" lang="en-US" sz="1800"/>
              <a:t>1</a:t>
            </a:r>
            <a:endParaRPr baseline="-25000" sz="1800"/>
          </a:p>
        </p:txBody>
      </p:sp>
      <p:sp>
        <p:nvSpPr>
          <p:cNvPr id="641" name="Google Shape;641;p50"/>
          <p:cNvSpPr txBox="1"/>
          <p:nvPr/>
        </p:nvSpPr>
        <p:spPr>
          <a:xfrm>
            <a:off x="4371425" y="6244975"/>
            <a:ext cx="687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μ</a:t>
            </a:r>
            <a:r>
              <a:rPr baseline="-25000" lang="en-US" sz="1800"/>
              <a:t>2</a:t>
            </a:r>
            <a:endParaRPr baseline="-25000" sz="1800"/>
          </a:p>
        </p:txBody>
      </p:sp>
      <p:pic>
        <p:nvPicPr>
          <p:cNvPr id="642" name="Google Shape;64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9575" y="4478725"/>
            <a:ext cx="4459926" cy="1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0"/>
          <p:cNvSpPr txBox="1"/>
          <p:nvPr/>
        </p:nvSpPr>
        <p:spPr>
          <a:xfrm>
            <a:off x="7035467" y="6244975"/>
            <a:ext cx="687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Σ</a:t>
            </a:r>
            <a:r>
              <a:rPr baseline="-25000" lang="en-US" sz="1800"/>
              <a:t>1</a:t>
            </a:r>
            <a:endParaRPr baseline="-25000" sz="1800"/>
          </a:p>
        </p:txBody>
      </p:sp>
      <p:sp>
        <p:nvSpPr>
          <p:cNvPr id="644" name="Google Shape;644;p50"/>
          <p:cNvSpPr txBox="1"/>
          <p:nvPr/>
        </p:nvSpPr>
        <p:spPr>
          <a:xfrm>
            <a:off x="9249550" y="6244975"/>
            <a:ext cx="687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Σ</a:t>
            </a:r>
            <a:r>
              <a:rPr baseline="-25000" lang="en-US" sz="1800"/>
              <a:t>2</a:t>
            </a:r>
            <a:endParaRPr baseline="-25000" sz="1800"/>
          </a:p>
        </p:txBody>
      </p:sp>
      <p:sp>
        <p:nvSpPr>
          <p:cNvPr id="645" name="Google Shape;645;p50"/>
          <p:cNvSpPr txBox="1"/>
          <p:nvPr/>
        </p:nvSpPr>
        <p:spPr>
          <a:xfrm>
            <a:off x="8635075" y="4887663"/>
            <a:ext cx="1393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keeps sigma one to minimize KL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4563375" y="4938950"/>
            <a:ext cx="1097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not active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1453050" y="4684463"/>
            <a:ext cx="1611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</a:rPr>
              <a:t>the concept is here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The effect of the KL regularization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00" y="1001125"/>
            <a:ext cx="2952700" cy="1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900" y="937462"/>
            <a:ext cx="3008500" cy="19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125" y="1001125"/>
            <a:ext cx="5783875" cy="7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1"/>
          <p:cNvSpPr txBox="1"/>
          <p:nvPr/>
        </p:nvSpPr>
        <p:spPr>
          <a:xfrm>
            <a:off x="6525400" y="1742225"/>
            <a:ext cx="55038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the KL term will be too strong then the model will try to make Q = N(0,1)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have competition between reconstruction quality and proper distribution of activations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the other hand if this term is too weak model will converge to simple AE (with sigma=0)</a:t>
            </a:r>
            <a:endParaRPr sz="1800"/>
          </a:p>
        </p:txBody>
      </p:sp>
      <p:sp>
        <p:nvSpPr>
          <p:cNvPr id="657" name="Google Shape;657;p51"/>
          <p:cNvSpPr txBox="1"/>
          <p:nvPr/>
        </p:nvSpPr>
        <p:spPr>
          <a:xfrm>
            <a:off x="3595300" y="4015025"/>
            <a:ext cx="4561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500" y="2924125"/>
            <a:ext cx="2884700" cy="19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5300" y="2964938"/>
            <a:ext cx="2952700" cy="192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9128" y="3585900"/>
            <a:ext cx="3182276" cy="307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VAE as a generative model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2"/>
          <p:cNvSpPr txBox="1"/>
          <p:nvPr/>
        </p:nvSpPr>
        <p:spPr>
          <a:xfrm>
            <a:off x="340525" y="942375"/>
            <a:ext cx="5242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 is a simple Gaussian, hence we can easily sample from it to generate similar samples to input one</a:t>
            </a:r>
            <a:endParaRPr sz="1800"/>
          </a:p>
        </p:txBody>
      </p:sp>
      <p:pic>
        <p:nvPicPr>
          <p:cNvPr id="667" name="Google Shape;6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88" y="1996625"/>
            <a:ext cx="4497826" cy="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063" y="2676787"/>
            <a:ext cx="36957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250" y="1568973"/>
            <a:ext cx="4340675" cy="3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2"/>
          <p:cNvSpPr txBox="1"/>
          <p:nvPr/>
        </p:nvSpPr>
        <p:spPr>
          <a:xfrm>
            <a:off x="6095125" y="943503"/>
            <a:ext cx="5242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Or we can directly sample from N(0,1)  </a:t>
            </a:r>
            <a:endParaRPr sz="1800"/>
          </a:p>
        </p:txBody>
      </p:sp>
      <p:sp>
        <p:nvSpPr>
          <p:cNvPr id="671" name="Google Shape;671;p52"/>
          <p:cNvSpPr txBox="1"/>
          <p:nvPr/>
        </p:nvSpPr>
        <p:spPr>
          <a:xfrm>
            <a:off x="2961750" y="5853500"/>
            <a:ext cx="605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hlinkClick r:id="rId6"/>
              </a:rPr>
              <a:t>Demo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: </a:t>
            </a:r>
            <a:r>
              <a:rPr b="1" lang="en-US" sz="1700" u="sng">
                <a:solidFill>
                  <a:schemeClr val="hlink"/>
                </a:solidFill>
                <a:hlinkClick r:id="rId8"/>
              </a:rPr>
              <a:t>Digit Fantasies by a Deep Generative Model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672" name="Google Shape;67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89750" y="1400419"/>
            <a:ext cx="1646950" cy="144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3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VAE as a generative model - MNIST example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50" y="1183275"/>
            <a:ext cx="5324075" cy="35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625" y="977375"/>
            <a:ext cx="4403575" cy="42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 txBox="1"/>
          <p:nvPr/>
        </p:nvSpPr>
        <p:spPr>
          <a:xfrm>
            <a:off x="2130275" y="4585200"/>
            <a:ext cx="1766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Latent space</a:t>
            </a:r>
            <a:endParaRPr sz="1800"/>
          </a:p>
        </p:txBody>
      </p:sp>
      <p:sp>
        <p:nvSpPr>
          <p:cNvPr id="681" name="Google Shape;681;p53"/>
          <p:cNvSpPr txBox="1"/>
          <p:nvPr/>
        </p:nvSpPr>
        <p:spPr>
          <a:xfrm>
            <a:off x="7582306" y="5260025"/>
            <a:ext cx="2673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Generated images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Summary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" name="Google Shape;687;p54"/>
          <p:cNvGrpSpPr/>
          <p:nvPr/>
        </p:nvGrpSpPr>
        <p:grpSpPr>
          <a:xfrm>
            <a:off x="3138875" y="966998"/>
            <a:ext cx="2460739" cy="2240700"/>
            <a:chOff x="3108961" y="966998"/>
            <a:chExt cx="2460739" cy="2240700"/>
          </a:xfrm>
        </p:grpSpPr>
        <p:sp>
          <p:nvSpPr>
            <p:cNvPr id="688" name="Google Shape;688;p54"/>
            <p:cNvSpPr/>
            <p:nvPr/>
          </p:nvSpPr>
          <p:spPr>
            <a:xfrm>
              <a:off x="3108961" y="966998"/>
              <a:ext cx="2391300" cy="22407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9" name="Google Shape;689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1600" y="1504150"/>
              <a:ext cx="1534375" cy="52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54"/>
            <p:cNvSpPr txBox="1"/>
            <p:nvPr/>
          </p:nvSpPr>
          <p:spPr>
            <a:xfrm>
              <a:off x="3178400" y="2143825"/>
              <a:ext cx="2391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variational inference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grpSp>
        <p:nvGrpSpPr>
          <p:cNvPr id="691" name="Google Shape;691;p54"/>
          <p:cNvGrpSpPr/>
          <p:nvPr/>
        </p:nvGrpSpPr>
        <p:grpSpPr>
          <a:xfrm>
            <a:off x="182150" y="964275"/>
            <a:ext cx="2391300" cy="2240700"/>
            <a:chOff x="563150" y="964275"/>
            <a:chExt cx="2391300" cy="2240700"/>
          </a:xfrm>
        </p:grpSpPr>
        <p:sp>
          <p:nvSpPr>
            <p:cNvPr id="692" name="Google Shape;692;p54"/>
            <p:cNvSpPr/>
            <p:nvPr/>
          </p:nvSpPr>
          <p:spPr>
            <a:xfrm>
              <a:off x="563150" y="964275"/>
              <a:ext cx="2391300" cy="22407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3" name="Google Shape;69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875" y="1015063"/>
              <a:ext cx="1370900" cy="48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822" y="1684588"/>
              <a:ext cx="1995000" cy="125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54"/>
          <p:cNvGrpSpPr/>
          <p:nvPr/>
        </p:nvGrpSpPr>
        <p:grpSpPr>
          <a:xfrm>
            <a:off x="5700868" y="964275"/>
            <a:ext cx="3755400" cy="2240700"/>
            <a:chOff x="5731725" y="964275"/>
            <a:chExt cx="3755400" cy="2240700"/>
          </a:xfrm>
        </p:grpSpPr>
        <p:sp>
          <p:nvSpPr>
            <p:cNvPr id="696" name="Google Shape;696;p54"/>
            <p:cNvSpPr/>
            <p:nvPr/>
          </p:nvSpPr>
          <p:spPr>
            <a:xfrm>
              <a:off x="5731725" y="964275"/>
              <a:ext cx="3755400" cy="22407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7" name="Google Shape;697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00125" y="1425050"/>
              <a:ext cx="3303600" cy="60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54"/>
            <p:cNvSpPr txBox="1"/>
            <p:nvPr/>
          </p:nvSpPr>
          <p:spPr>
            <a:xfrm>
              <a:off x="5731725" y="1990275"/>
              <a:ext cx="36720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minimize the distance w.r.t params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grpSp>
        <p:nvGrpSpPr>
          <p:cNvPr id="699" name="Google Shape;699;p54"/>
          <p:cNvGrpSpPr/>
          <p:nvPr/>
        </p:nvGrpSpPr>
        <p:grpSpPr>
          <a:xfrm>
            <a:off x="9638664" y="964275"/>
            <a:ext cx="2391300" cy="2240700"/>
            <a:chOff x="9638664" y="964275"/>
            <a:chExt cx="2391300" cy="2240700"/>
          </a:xfrm>
        </p:grpSpPr>
        <p:sp>
          <p:nvSpPr>
            <p:cNvPr id="700" name="Google Shape;700;p54"/>
            <p:cNvSpPr/>
            <p:nvPr/>
          </p:nvSpPr>
          <p:spPr>
            <a:xfrm>
              <a:off x="9638664" y="964275"/>
              <a:ext cx="2391300" cy="22407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4"/>
            <p:cNvSpPr txBox="1"/>
            <p:nvPr/>
          </p:nvSpPr>
          <p:spPr>
            <a:xfrm>
              <a:off x="10266450" y="2108525"/>
              <a:ext cx="12684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maximize </a:t>
              </a:r>
              <a:endParaRPr sz="1800">
                <a:solidFill>
                  <a:srgbClr val="CC0000"/>
                </a:solidFill>
              </a:endParaRPr>
            </a:p>
          </p:txBody>
        </p:sp>
        <p:pic>
          <p:nvPicPr>
            <p:cNvPr id="702" name="Google Shape;702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713775" y="1496825"/>
              <a:ext cx="2221349" cy="45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54"/>
          <p:cNvGrpSpPr/>
          <p:nvPr/>
        </p:nvGrpSpPr>
        <p:grpSpPr>
          <a:xfrm>
            <a:off x="8414200" y="3398775"/>
            <a:ext cx="3714900" cy="2001300"/>
            <a:chOff x="8414200" y="3398775"/>
            <a:chExt cx="3714900" cy="2001300"/>
          </a:xfrm>
        </p:grpSpPr>
        <p:sp>
          <p:nvSpPr>
            <p:cNvPr id="704" name="Google Shape;704;p54"/>
            <p:cNvSpPr/>
            <p:nvPr/>
          </p:nvSpPr>
          <p:spPr>
            <a:xfrm>
              <a:off x="8414200" y="3398775"/>
              <a:ext cx="3714900" cy="20013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5" name="Google Shape;705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61200" y="3508034"/>
              <a:ext cx="3568775" cy="6133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54"/>
            <p:cNvSpPr txBox="1"/>
            <p:nvPr/>
          </p:nvSpPr>
          <p:spPr>
            <a:xfrm>
              <a:off x="9186800" y="4370475"/>
              <a:ext cx="2391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Jensen’s inequality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grpSp>
        <p:nvGrpSpPr>
          <p:cNvPr id="707" name="Google Shape;707;p54"/>
          <p:cNvGrpSpPr/>
          <p:nvPr/>
        </p:nvGrpSpPr>
        <p:grpSpPr>
          <a:xfrm>
            <a:off x="4328925" y="5512200"/>
            <a:ext cx="7473900" cy="1288800"/>
            <a:chOff x="4328925" y="5512200"/>
            <a:chExt cx="7473900" cy="1288800"/>
          </a:xfrm>
        </p:grpSpPr>
        <p:sp>
          <p:nvSpPr>
            <p:cNvPr id="708" name="Google Shape;708;p54"/>
            <p:cNvSpPr/>
            <p:nvPr/>
          </p:nvSpPr>
          <p:spPr>
            <a:xfrm>
              <a:off x="4328925" y="5512200"/>
              <a:ext cx="7473900" cy="12888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9" name="Google Shape;709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21050" y="5877425"/>
              <a:ext cx="7227526" cy="88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54"/>
            <p:cNvSpPr txBox="1"/>
            <p:nvPr/>
          </p:nvSpPr>
          <p:spPr>
            <a:xfrm>
              <a:off x="7312225" y="5512200"/>
              <a:ext cx="2391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VAE loss</a:t>
              </a:r>
              <a:endParaRPr sz="1800">
                <a:solidFill>
                  <a:srgbClr val="CC0000"/>
                </a:solidFill>
              </a:endParaRPr>
            </a:p>
          </p:txBody>
        </p:sp>
      </p:grpSp>
      <p:grpSp>
        <p:nvGrpSpPr>
          <p:cNvPr id="711" name="Google Shape;711;p54"/>
          <p:cNvGrpSpPr/>
          <p:nvPr/>
        </p:nvGrpSpPr>
        <p:grpSpPr>
          <a:xfrm>
            <a:off x="0" y="3398775"/>
            <a:ext cx="4120500" cy="3173700"/>
            <a:chOff x="0" y="3398775"/>
            <a:chExt cx="4120500" cy="3173700"/>
          </a:xfrm>
        </p:grpSpPr>
        <p:sp>
          <p:nvSpPr>
            <p:cNvPr id="712" name="Google Shape;712;p54"/>
            <p:cNvSpPr/>
            <p:nvPr/>
          </p:nvSpPr>
          <p:spPr>
            <a:xfrm>
              <a:off x="0" y="3398775"/>
              <a:ext cx="4120500" cy="31737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3" name="Google Shape;713;p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25325" y="4218074"/>
              <a:ext cx="1434775" cy="224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54"/>
            <p:cNvSpPr txBox="1"/>
            <p:nvPr/>
          </p:nvSpPr>
          <p:spPr>
            <a:xfrm>
              <a:off x="905700" y="4186225"/>
              <a:ext cx="2391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latent variable model</a:t>
              </a:r>
              <a:endParaRPr sz="1800">
                <a:solidFill>
                  <a:srgbClr val="CC0000"/>
                </a:solidFill>
              </a:endParaRPr>
            </a:p>
          </p:txBody>
        </p:sp>
        <p:pic>
          <p:nvPicPr>
            <p:cNvPr id="715" name="Google Shape;715;p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975" y="3474025"/>
              <a:ext cx="3987180" cy="712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6" name="Google Shape;716;p54"/>
          <p:cNvGrpSpPr/>
          <p:nvPr/>
        </p:nvGrpSpPr>
        <p:grpSpPr>
          <a:xfrm>
            <a:off x="4262550" y="3398775"/>
            <a:ext cx="4056600" cy="2001300"/>
            <a:chOff x="4262550" y="3398775"/>
            <a:chExt cx="4056600" cy="2001300"/>
          </a:xfrm>
        </p:grpSpPr>
        <p:sp>
          <p:nvSpPr>
            <p:cNvPr id="717" name="Google Shape;717;p54"/>
            <p:cNvSpPr/>
            <p:nvPr/>
          </p:nvSpPr>
          <p:spPr>
            <a:xfrm>
              <a:off x="4262550" y="3398775"/>
              <a:ext cx="4056600" cy="2001300"/>
            </a:xfrm>
            <a:prstGeom prst="rect">
              <a:avLst/>
            </a:prstGeom>
            <a:noFill/>
            <a:ln cap="flat" cmpd="sng" w="28575">
              <a:solidFill>
                <a:srgbClr val="139FD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4"/>
            <p:cNvSpPr txBox="1"/>
            <p:nvPr/>
          </p:nvSpPr>
          <p:spPr>
            <a:xfrm>
              <a:off x="5099282" y="4246989"/>
              <a:ext cx="2391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0000"/>
                  </a:solidFill>
                </a:rPr>
                <a:t>sampling from encoder distribution instead of P(z)</a:t>
              </a:r>
              <a:endParaRPr sz="1800">
                <a:solidFill>
                  <a:srgbClr val="CC0000"/>
                </a:solidFill>
              </a:endParaRPr>
            </a:p>
          </p:txBody>
        </p:sp>
        <p:pic>
          <p:nvPicPr>
            <p:cNvPr id="719" name="Google Shape;719;p5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367404" y="3474833"/>
              <a:ext cx="3885963" cy="76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54"/>
          <p:cNvSpPr/>
          <p:nvPr/>
        </p:nvSpPr>
        <p:spPr>
          <a:xfrm>
            <a:off x="2573450" y="1920600"/>
            <a:ext cx="5025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>
            <a:off x="5534925" y="1872513"/>
            <a:ext cx="4398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9456275" y="1875238"/>
            <a:ext cx="4398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4120500" y="4187313"/>
            <a:ext cx="4398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8319150" y="4187313"/>
            <a:ext cx="4398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/>
          <p:nvPr/>
        </p:nvSpPr>
        <p:spPr>
          <a:xfrm rot="5400000">
            <a:off x="9339300" y="5407863"/>
            <a:ext cx="4398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39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Discussion and overview of recent results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850" y="1365600"/>
            <a:ext cx="8365352" cy="33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 txBox="1"/>
          <p:nvPr/>
        </p:nvSpPr>
        <p:spPr>
          <a:xfrm>
            <a:off x="2032250" y="5166675"/>
            <a:ext cx="7656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C0000"/>
                </a:solidFill>
              </a:rPr>
              <a:t>Are there some questions?</a:t>
            </a:r>
            <a:endParaRPr sz="3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Introduction and motivation for probabilistic modeling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Long derivation of VAEs loss function 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Examples</a:t>
            </a:r>
            <a:endParaRPr sz="2400"/>
          </a:p>
          <a:p>
            <a:pPr indent="0" lvl="0" marL="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Conditional VAEs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6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Add additional information/labels to your model to force conditional behaviour of the model</a:t>
            </a:r>
            <a:endParaRPr sz="1800"/>
          </a:p>
        </p:txBody>
      </p:sp>
      <p:pic>
        <p:nvPicPr>
          <p:cNvPr id="739" name="Google Shape;7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5" y="1398500"/>
            <a:ext cx="5975726" cy="33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6"/>
          <p:cNvSpPr txBox="1"/>
          <p:nvPr/>
        </p:nvSpPr>
        <p:spPr>
          <a:xfrm>
            <a:off x="6557775" y="1453775"/>
            <a:ext cx="5206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Some potential applications: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hole filling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class </a:t>
            </a:r>
            <a:r>
              <a:rPr lang="en-US" sz="1800"/>
              <a:t>dependent</a:t>
            </a:r>
            <a:r>
              <a:rPr lang="en-US" sz="1800"/>
              <a:t> object generation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1" name="Google Shape;741;p56"/>
          <p:cNvSpPr txBox="1"/>
          <p:nvPr/>
        </p:nvSpPr>
        <p:spPr>
          <a:xfrm>
            <a:off x="2939150" y="4698775"/>
            <a:ext cx="205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Diagram of CVAE</a:t>
            </a:r>
            <a:endParaRPr i="1" sz="1800"/>
          </a:p>
        </p:txBody>
      </p:sp>
      <p:pic>
        <p:nvPicPr>
          <p:cNvPr id="742" name="Google Shape;7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25" y="5388450"/>
            <a:ext cx="7132251" cy="6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625" y="3412350"/>
            <a:ext cx="6081524" cy="18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6"/>
          <p:cNvSpPr txBox="1"/>
          <p:nvPr/>
        </p:nvSpPr>
        <p:spPr>
          <a:xfrm>
            <a:off x="10753150" y="5040800"/>
            <a:ext cx="3152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reference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788" y="3556375"/>
            <a:ext cx="6847825" cy="9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7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4"/>
              </a:rPr>
              <a:t>Importance weighted autoencoders</a:t>
            </a:r>
            <a:r>
              <a:rPr lang="en-US" sz="4050">
                <a:solidFill>
                  <a:srgbClr val="1CA4DC"/>
                </a:solidFill>
              </a:rPr>
              <a:t> (Nov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7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Sorry for the change in notation</a:t>
            </a:r>
            <a:endParaRPr i="1" sz="1800"/>
          </a:p>
        </p:txBody>
      </p:sp>
      <p:sp>
        <p:nvSpPr>
          <p:cNvPr id="752" name="Google Shape;752;p57"/>
          <p:cNvSpPr txBox="1"/>
          <p:nvPr/>
        </p:nvSpPr>
        <p:spPr>
          <a:xfrm>
            <a:off x="379250" y="1272050"/>
            <a:ext cx="39345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/>
        </p:nvSpPr>
        <p:spPr>
          <a:xfrm>
            <a:off x="379250" y="1343150"/>
            <a:ext cx="2836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VAE loss for one example </a:t>
            </a:r>
            <a:r>
              <a:rPr b="1" lang="en-US" sz="1800"/>
              <a:t>x </a:t>
            </a:r>
            <a:endParaRPr b="1" sz="1800"/>
          </a:p>
        </p:txBody>
      </p:sp>
      <p:pic>
        <p:nvPicPr>
          <p:cNvPr id="754" name="Google Shape;7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275" y="1303625"/>
            <a:ext cx="5697242" cy="8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7"/>
          <p:cNvSpPr txBox="1"/>
          <p:nvPr/>
        </p:nvSpPr>
        <p:spPr>
          <a:xfrm>
            <a:off x="9473225" y="1501175"/>
            <a:ext cx="212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arxiv:</a:t>
            </a:r>
            <a:r>
              <a:rPr lang="en-US" u="sng">
                <a:solidFill>
                  <a:schemeClr val="hlink"/>
                </a:solidFill>
                <a:hlinkClick r:id="rId6"/>
              </a:rPr>
              <a:t>1704.02916</a:t>
            </a:r>
            <a:endParaRPr/>
          </a:p>
        </p:txBody>
      </p:sp>
      <p:pic>
        <p:nvPicPr>
          <p:cNvPr id="756" name="Google Shape;75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9800" y="2406300"/>
            <a:ext cx="5480975" cy="9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3863550" y="2172750"/>
            <a:ext cx="2481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in our notation</a:t>
            </a:r>
            <a:endParaRPr>
              <a:solidFill>
                <a:srgbClr val="139FDA"/>
              </a:solidFill>
            </a:endParaRPr>
          </a:p>
        </p:txBody>
      </p:sp>
      <p:cxnSp>
        <p:nvCxnSpPr>
          <p:cNvPr id="758" name="Google Shape;758;p57"/>
          <p:cNvCxnSpPr/>
          <p:nvPr/>
        </p:nvCxnSpPr>
        <p:spPr>
          <a:xfrm flipH="1">
            <a:off x="6312725" y="2070050"/>
            <a:ext cx="837600" cy="5292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57"/>
          <p:cNvSpPr txBox="1"/>
          <p:nvPr/>
        </p:nvSpPr>
        <p:spPr>
          <a:xfrm>
            <a:off x="379250" y="3248150"/>
            <a:ext cx="10065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Instead approximate the loss from direct expression:</a:t>
            </a:r>
            <a:endParaRPr b="1" sz="1800"/>
          </a:p>
        </p:txBody>
      </p:sp>
      <p:sp>
        <p:nvSpPr>
          <p:cNvPr id="760" name="Google Shape;760;p57"/>
          <p:cNvSpPr txBox="1"/>
          <p:nvPr/>
        </p:nvSpPr>
        <p:spPr>
          <a:xfrm>
            <a:off x="3414275" y="4343750"/>
            <a:ext cx="7000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we obtained VAE by </a:t>
            </a:r>
            <a:r>
              <a:rPr lang="en-US" sz="1800">
                <a:solidFill>
                  <a:srgbClr val="139FDA"/>
                </a:solidFill>
              </a:rPr>
              <a:t>simplifying</a:t>
            </a:r>
            <a:r>
              <a:rPr lang="en-US" sz="1800">
                <a:solidFill>
                  <a:srgbClr val="139FDA"/>
                </a:solidFill>
              </a:rPr>
              <a:t> it using Jensen’s inequality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761" name="Google Shape;761;p57"/>
          <p:cNvSpPr txBox="1"/>
          <p:nvPr/>
        </p:nvSpPr>
        <p:spPr>
          <a:xfrm>
            <a:off x="379250" y="4619750"/>
            <a:ext cx="10065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difference is visible once we compute gradients</a:t>
            </a:r>
            <a:endParaRPr b="1" sz="1800"/>
          </a:p>
        </p:txBody>
      </p:sp>
      <p:pic>
        <p:nvPicPr>
          <p:cNvPr id="762" name="Google Shape;76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9988" y="5075750"/>
            <a:ext cx="5564424" cy="1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7"/>
          <p:cNvSpPr txBox="1"/>
          <p:nvPr/>
        </p:nvSpPr>
        <p:spPr>
          <a:xfrm>
            <a:off x="8048250" y="4851175"/>
            <a:ext cx="38190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VAE is evenly weighted but IWAE uses </a:t>
            </a:r>
            <a:r>
              <a:rPr lang="en-US" sz="1800"/>
              <a:t>importance</a:t>
            </a:r>
            <a:r>
              <a:rPr lang="en-US" sz="1800"/>
              <a:t> of each sample</a:t>
            </a:r>
            <a:endParaRPr sz="1800"/>
          </a:p>
        </p:txBody>
      </p:sp>
      <p:pic>
        <p:nvPicPr>
          <p:cNvPr id="764" name="Google Shape;764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0500" y="5602196"/>
            <a:ext cx="2112407" cy="9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8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3"/>
              </a:rPr>
              <a:t>Importance weighted autoencoders</a:t>
            </a:r>
            <a:r>
              <a:rPr lang="en-US" sz="4050">
                <a:solidFill>
                  <a:srgbClr val="1CA4DC"/>
                </a:solidFill>
              </a:rPr>
              <a:t> (Nov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Comparison between VAE and IWAE </a:t>
            </a:r>
            <a:endParaRPr sz="1800"/>
          </a:p>
        </p:txBody>
      </p:sp>
      <p:sp>
        <p:nvSpPr>
          <p:cNvPr id="771" name="Google Shape;771;p58"/>
          <p:cNvSpPr txBox="1"/>
          <p:nvPr/>
        </p:nvSpPr>
        <p:spPr>
          <a:xfrm>
            <a:off x="379250" y="1272050"/>
            <a:ext cx="39345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38" y="1341800"/>
            <a:ext cx="5564424" cy="1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950" y="861200"/>
            <a:ext cx="6034023" cy="3144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58"/>
          <p:cNvCxnSpPr/>
          <p:nvPr/>
        </p:nvCxnSpPr>
        <p:spPr>
          <a:xfrm>
            <a:off x="5712375" y="1833025"/>
            <a:ext cx="608400" cy="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58"/>
          <p:cNvCxnSpPr/>
          <p:nvPr/>
        </p:nvCxnSpPr>
        <p:spPr>
          <a:xfrm>
            <a:off x="5775575" y="2362375"/>
            <a:ext cx="6399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58"/>
          <p:cNvSpPr txBox="1"/>
          <p:nvPr/>
        </p:nvSpPr>
        <p:spPr>
          <a:xfrm>
            <a:off x="7766600" y="3831950"/>
            <a:ext cx="3523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true posterior, red reconstructions</a:t>
            </a:r>
            <a:endParaRPr/>
          </a:p>
        </p:txBody>
      </p:sp>
      <p:pic>
        <p:nvPicPr>
          <p:cNvPr id="777" name="Google Shape;7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750" y="3360250"/>
            <a:ext cx="5667199" cy="230726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8"/>
          <p:cNvSpPr txBox="1"/>
          <p:nvPr/>
        </p:nvSpPr>
        <p:spPr>
          <a:xfrm>
            <a:off x="6242863" y="4400825"/>
            <a:ext cx="54042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nice thing to have:</a:t>
            </a:r>
            <a:endParaRPr sz="1800"/>
          </a:p>
        </p:txBody>
      </p:sp>
      <p:pic>
        <p:nvPicPr>
          <p:cNvPr id="779" name="Google Shape;77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0625" y="4982020"/>
            <a:ext cx="5896124" cy="9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8"/>
          <p:cNvSpPr/>
          <p:nvPr/>
        </p:nvSpPr>
        <p:spPr>
          <a:xfrm>
            <a:off x="6202225" y="4400800"/>
            <a:ext cx="5854500" cy="15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9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3"/>
              </a:rPr>
              <a:t>Adversarial Autoencoders</a:t>
            </a:r>
            <a:r>
              <a:rPr lang="en-US" sz="4050">
                <a:solidFill>
                  <a:srgbClr val="1CA4DC"/>
                </a:solidFill>
              </a:rPr>
              <a:t> (May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Combine VAE and GANs</a:t>
            </a:r>
            <a:endParaRPr sz="1800"/>
          </a:p>
        </p:txBody>
      </p:sp>
      <p:pic>
        <p:nvPicPr>
          <p:cNvPr id="787" name="Google Shape;7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75" y="1234875"/>
            <a:ext cx="5239400" cy="24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9"/>
          <p:cNvSpPr txBox="1"/>
          <p:nvPr/>
        </p:nvSpPr>
        <p:spPr>
          <a:xfrm>
            <a:off x="339700" y="3942550"/>
            <a:ext cx="4946100" cy="1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</a:t>
            </a:r>
            <a:r>
              <a:rPr lang="en-US"/>
              <a:t>The bottom row diagrams a second network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trained to discriminatively predict whether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sample arises from the hidden code of the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autoencoder or from a sampled distribution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specified by the user”</a:t>
            </a:r>
            <a:endParaRPr/>
          </a:p>
        </p:txBody>
      </p:sp>
      <p:pic>
        <p:nvPicPr>
          <p:cNvPr id="789" name="Google Shape;7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275" y="1108450"/>
            <a:ext cx="6732551" cy="51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9"/>
          <p:cNvSpPr txBox="1"/>
          <p:nvPr/>
        </p:nvSpPr>
        <p:spPr>
          <a:xfrm>
            <a:off x="7545375" y="6368150"/>
            <a:ext cx="3223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Lack of technical details in the paper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0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3"/>
              </a:rPr>
              <a:t>Adversarial Autoencoders</a:t>
            </a:r>
            <a:r>
              <a:rPr lang="en-US" sz="4050">
                <a:solidFill>
                  <a:srgbClr val="1CA4DC"/>
                </a:solidFill>
              </a:rPr>
              <a:t> (May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Same as above but add labels into encoder</a:t>
            </a:r>
            <a:endParaRPr sz="1800"/>
          </a:p>
        </p:txBody>
      </p:sp>
      <p:pic>
        <p:nvPicPr>
          <p:cNvPr id="797" name="Google Shape;7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50" y="1298075"/>
            <a:ext cx="443865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0"/>
          <p:cNvSpPr txBox="1"/>
          <p:nvPr/>
        </p:nvSpPr>
        <p:spPr>
          <a:xfrm>
            <a:off x="632075" y="4614150"/>
            <a:ext cx="44877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</a:t>
            </a:r>
            <a:r>
              <a:rPr lang="en-US"/>
              <a:t>Regularizing the hidden code by providing a one-hot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vector to the discriminative network. The one-hot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vector has an extra label for training points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unknown classes.”</a:t>
            </a:r>
            <a:endParaRPr/>
          </a:p>
        </p:txBody>
      </p:sp>
      <p:pic>
        <p:nvPicPr>
          <p:cNvPr id="799" name="Google Shape;79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875" y="1298075"/>
            <a:ext cx="6968626" cy="45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1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3"/>
              </a:rPr>
              <a:t>Adversarial Autoencoders</a:t>
            </a:r>
            <a:r>
              <a:rPr lang="en-US" sz="4050">
                <a:solidFill>
                  <a:srgbClr val="1CA4DC"/>
                </a:solidFill>
              </a:rPr>
              <a:t> (May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Disentangling style from content</a:t>
            </a:r>
            <a:endParaRPr sz="1800"/>
          </a:p>
        </p:txBody>
      </p:sp>
      <p:sp>
        <p:nvSpPr>
          <p:cNvPr id="806" name="Google Shape;806;p61"/>
          <p:cNvSpPr txBox="1"/>
          <p:nvPr/>
        </p:nvSpPr>
        <p:spPr>
          <a:xfrm>
            <a:off x="632075" y="4614150"/>
            <a:ext cx="44877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/>
              <a:t>Disentangling the label information from the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 code by providing the one-hot vector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the generative model. The hidden code 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case learns to represent the style of the image</a:t>
            </a:r>
            <a:r>
              <a:rPr lang="en-US"/>
              <a:t>.”</a:t>
            </a:r>
            <a:endParaRPr/>
          </a:p>
        </p:txBody>
      </p:sp>
      <p:pic>
        <p:nvPicPr>
          <p:cNvPr id="807" name="Google Shape;8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5" y="1398500"/>
            <a:ext cx="3954363" cy="2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325" y="943751"/>
            <a:ext cx="7378674" cy="45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 u="sng">
                <a:solidFill>
                  <a:schemeClr val="hlink"/>
                </a:solidFill>
                <a:hlinkClick r:id="rId3"/>
              </a:rPr>
              <a:t>Adversarial Autoencoders</a:t>
            </a:r>
            <a:r>
              <a:rPr lang="en-US" sz="4050">
                <a:solidFill>
                  <a:srgbClr val="1CA4DC"/>
                </a:solidFill>
              </a:rPr>
              <a:t> (May 2016)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2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Dimensionality Reduction with Adversarial Autoencoder</a:t>
            </a:r>
            <a:endParaRPr sz="1800"/>
          </a:p>
        </p:txBody>
      </p:sp>
      <p:pic>
        <p:nvPicPr>
          <p:cNvPr id="815" name="Google Shape;8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75" y="1305975"/>
            <a:ext cx="5838300" cy="37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475" y="1479775"/>
            <a:ext cx="5908724" cy="31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2"/>
          <p:cNvSpPr txBox="1"/>
          <p:nvPr/>
        </p:nvSpPr>
        <p:spPr>
          <a:xfrm>
            <a:off x="6304925" y="4843275"/>
            <a:ext cx="52305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They found Batch Normalization to be crucial in AAE clustering experiments.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3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Discriminative Regularization for Generative Models</a:t>
            </a:r>
            <a:endParaRPr b="0" i="0" sz="36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3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8500"/>
            <a:ext cx="5620142" cy="8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000" y="1398499"/>
            <a:ext cx="6216222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812" y="2219600"/>
            <a:ext cx="5293001" cy="5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3"/>
          <p:cNvSpPr txBox="1"/>
          <p:nvPr/>
        </p:nvSpPr>
        <p:spPr>
          <a:xfrm>
            <a:off x="292325" y="2449275"/>
            <a:ext cx="52461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Missing high frequency information</a:t>
            </a:r>
            <a:r>
              <a:rPr lang="en-US" sz="1800"/>
              <a:t>: caused mainly by L2 regularization (problem of comparison between translated images)</a:t>
            </a:r>
            <a:endParaRPr sz="1800"/>
          </a:p>
        </p:txBody>
      </p:sp>
      <p:sp>
        <p:nvSpPr>
          <p:cNvPr id="828" name="Google Shape;828;p63"/>
          <p:cNvSpPr/>
          <p:nvPr/>
        </p:nvSpPr>
        <p:spPr>
          <a:xfrm>
            <a:off x="5593325" y="1256250"/>
            <a:ext cx="6549900" cy="163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3"/>
          <p:cNvSpPr txBox="1"/>
          <p:nvPr/>
        </p:nvSpPr>
        <p:spPr>
          <a:xfrm>
            <a:off x="7110846" y="883352"/>
            <a:ext cx="2623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</a:rPr>
              <a:t>Recall our VAE loss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830" name="Google Shape;830;p63"/>
          <p:cNvSpPr txBox="1"/>
          <p:nvPr/>
        </p:nvSpPr>
        <p:spPr>
          <a:xfrm>
            <a:off x="292325" y="3408125"/>
            <a:ext cx="54675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Missing semantic information</a:t>
            </a:r>
            <a:r>
              <a:rPr lang="en-US" sz="1800">
                <a:solidFill>
                  <a:schemeClr val="dk1"/>
                </a:solidFill>
              </a:rPr>
              <a:t>: generative models of natural images often lack a clear sense of “objectness”.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831" name="Google Shape;831;p63"/>
          <p:cNvCxnSpPr/>
          <p:nvPr/>
        </p:nvCxnSpPr>
        <p:spPr>
          <a:xfrm flipH="1" rot="10800000">
            <a:off x="5467450" y="2725675"/>
            <a:ext cx="1777800" cy="48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5" y="1319500"/>
            <a:ext cx="9836750" cy="4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4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600" u="sng">
                <a:solidFill>
                  <a:schemeClr val="hlink"/>
                </a:solidFill>
                <a:hlinkClick r:id="rId4"/>
              </a:rPr>
              <a:t>Discriminative Regularization for Generative Models</a:t>
            </a:r>
            <a:endParaRPr b="0" i="0" sz="36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64"/>
          <p:cNvCxnSpPr/>
          <p:nvPr/>
        </p:nvCxnSpPr>
        <p:spPr>
          <a:xfrm rot="10800000">
            <a:off x="9030650" y="4914425"/>
            <a:ext cx="1706700" cy="426600"/>
          </a:xfrm>
          <a:prstGeom prst="straightConnector1">
            <a:avLst/>
          </a:prstGeom>
          <a:noFill/>
          <a:ln cap="flat" cmpd="sng" w="19050">
            <a:solidFill>
              <a:srgbClr val="1CA4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64"/>
          <p:cNvSpPr txBox="1"/>
          <p:nvPr/>
        </p:nvSpPr>
        <p:spPr>
          <a:xfrm>
            <a:off x="10737350" y="5151375"/>
            <a:ext cx="1311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A4DC"/>
                </a:solidFill>
              </a:rPr>
              <a:t>match the reconstructed image </a:t>
            </a:r>
            <a:r>
              <a:rPr lang="en-US">
                <a:solidFill>
                  <a:srgbClr val="1CA4DC"/>
                </a:solidFill>
              </a:rPr>
              <a:t>within</a:t>
            </a:r>
            <a:r>
              <a:rPr lang="en-US">
                <a:solidFill>
                  <a:srgbClr val="1CA4DC"/>
                </a:solidFill>
              </a:rPr>
              <a:t> representation space</a:t>
            </a:r>
            <a:endParaRPr>
              <a:solidFill>
                <a:srgbClr val="1CA4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5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Discriminative Regularization for Generative Models</a:t>
            </a:r>
            <a:endParaRPr b="0" i="0" sz="36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25" y="1327400"/>
            <a:ext cx="6490926" cy="3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500" y="1471875"/>
            <a:ext cx="6158601" cy="20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249875" y="1191625"/>
            <a:ext cx="94719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“An autoencoder is a </a:t>
            </a:r>
            <a:r>
              <a:rPr b="1" lang="en-US">
                <a:solidFill>
                  <a:srgbClr val="595959"/>
                </a:solidFill>
              </a:rPr>
              <a:t>neural network</a:t>
            </a:r>
            <a:r>
              <a:rPr lang="en-US">
                <a:solidFill>
                  <a:srgbClr val="595959"/>
                </a:solidFill>
              </a:rPr>
              <a:t> that is trained to attempt to copy its input to its output”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195275" y="2077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an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/>
          <p:nvPr/>
        </p:nvSpPr>
        <p:spPr>
          <a:xfrm>
            <a:off x="292325" y="5581875"/>
            <a:ext cx="11519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We want to compress high dimensional data in low dimensional space </a:t>
            </a:r>
            <a:r>
              <a:rPr b="1" lang="en-US" sz="1800">
                <a:solidFill>
                  <a:srgbClr val="595959"/>
                </a:solidFill>
              </a:rPr>
              <a:t>z</a:t>
            </a:r>
            <a:r>
              <a:rPr lang="en-US" sz="1800">
                <a:solidFill>
                  <a:srgbClr val="595959"/>
                </a:solidFill>
              </a:rPr>
              <a:t> (latent space) - manifold learning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AE are problem and data </a:t>
            </a:r>
            <a:r>
              <a:rPr lang="en-US" sz="1800">
                <a:solidFill>
                  <a:srgbClr val="595959"/>
                </a:solidFill>
              </a:rPr>
              <a:t>specific (denoising images)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AE are lossy :(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AE are not so very useful :( -&gt; denoising 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763" y="2194138"/>
            <a:ext cx="24669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973" y="2401550"/>
            <a:ext cx="1607025" cy="5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973" y="2991500"/>
            <a:ext cx="1607025" cy="48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9050" y="3570100"/>
            <a:ext cx="2060800" cy="4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8106575" y="2401550"/>
            <a:ext cx="180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encoder </a:t>
            </a:r>
            <a:endParaRPr sz="1800"/>
          </a:p>
        </p:txBody>
      </p:sp>
      <p:sp>
        <p:nvSpPr>
          <p:cNvPr id="105" name="Google Shape;105;p21"/>
          <p:cNvSpPr txBox="1"/>
          <p:nvPr/>
        </p:nvSpPr>
        <p:spPr>
          <a:xfrm>
            <a:off x="8167150" y="2905113"/>
            <a:ext cx="180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decoder</a:t>
            </a:r>
            <a:endParaRPr sz="1800"/>
          </a:p>
        </p:txBody>
      </p:sp>
      <p:sp>
        <p:nvSpPr>
          <p:cNvPr id="106" name="Google Shape;106;p21"/>
          <p:cNvSpPr txBox="1"/>
          <p:nvPr/>
        </p:nvSpPr>
        <p:spPr>
          <a:xfrm>
            <a:off x="8365425" y="3570125"/>
            <a:ext cx="3349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reconstruction equation</a:t>
            </a:r>
            <a:endParaRPr sz="1800"/>
          </a:p>
        </p:txBody>
      </p:sp>
      <p:sp>
        <p:nvSpPr>
          <p:cNvPr id="107" name="Google Shape;107;p21"/>
          <p:cNvSpPr txBox="1"/>
          <p:nvPr/>
        </p:nvSpPr>
        <p:spPr>
          <a:xfrm>
            <a:off x="579675" y="4845800"/>
            <a:ext cx="34965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We define a general loss:</a:t>
            </a:r>
            <a:r>
              <a:rPr lang="en-US" sz="1800">
                <a:solidFill>
                  <a:schemeClr val="dk2"/>
                </a:solidFill>
              </a:rPr>
              <a:t>  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623" y="4800298"/>
            <a:ext cx="2468602" cy="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6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Autoencoding beyond pixels using a learned similarity metric</a:t>
            </a:r>
            <a:r>
              <a:rPr lang="en-US" sz="3000">
                <a:solidFill>
                  <a:srgbClr val="1CA4DC"/>
                </a:solidFill>
              </a:rPr>
              <a:t> (2016)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6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Combine GANs with VAEs - similar idea</a:t>
            </a:r>
            <a:r>
              <a:rPr lang="en-US" sz="1800"/>
              <a:t> (Feb 2016)</a:t>
            </a:r>
            <a:endParaRPr sz="1800"/>
          </a:p>
        </p:txBody>
      </p:sp>
      <p:pic>
        <p:nvPicPr>
          <p:cNvPr id="853" name="Google Shape;85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25" y="1353375"/>
            <a:ext cx="6026125" cy="35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750" y="1068975"/>
            <a:ext cx="5591175" cy="22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66"/>
          <p:cNvCxnSpPr/>
          <p:nvPr/>
        </p:nvCxnSpPr>
        <p:spPr>
          <a:xfrm>
            <a:off x="9560125" y="1358950"/>
            <a:ext cx="2322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66"/>
          <p:cNvCxnSpPr/>
          <p:nvPr/>
        </p:nvCxnSpPr>
        <p:spPr>
          <a:xfrm>
            <a:off x="6623275" y="1669375"/>
            <a:ext cx="505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7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Combine GANs with VAEs - similar idea (Feb 2016)</a:t>
            </a:r>
            <a:endParaRPr sz="1800"/>
          </a:p>
        </p:txBody>
      </p:sp>
      <p:pic>
        <p:nvPicPr>
          <p:cNvPr id="862" name="Google Shape;8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00" y="1398500"/>
            <a:ext cx="9178433" cy="51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7"/>
          <p:cNvSpPr txBox="1"/>
          <p:nvPr/>
        </p:nvSpPr>
        <p:spPr>
          <a:xfrm>
            <a:off x="8904325" y="6281225"/>
            <a:ext cx="1390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  <p:sp>
        <p:nvSpPr>
          <p:cNvPr id="864" name="Google Shape;864;p67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Autoencoding beyond pixels using a learned similarity metric</a:t>
            </a:r>
            <a:r>
              <a:rPr lang="en-US" sz="3000">
                <a:solidFill>
                  <a:srgbClr val="1CA4DC"/>
                </a:solidFill>
              </a:rPr>
              <a:t> (2016)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8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Combine GANs with VAEs - similar idea (Feb 2016)</a:t>
            </a:r>
            <a:endParaRPr sz="1800"/>
          </a:p>
        </p:txBody>
      </p:sp>
      <p:sp>
        <p:nvSpPr>
          <p:cNvPr id="870" name="Google Shape;870;p68"/>
          <p:cNvSpPr txBox="1"/>
          <p:nvPr/>
        </p:nvSpPr>
        <p:spPr>
          <a:xfrm>
            <a:off x="8904325" y="6281225"/>
            <a:ext cx="1390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871" name="Google Shape;8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5" y="1550900"/>
            <a:ext cx="9790292" cy="457792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8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Autoencoding beyond pixels using a learned similarity metric</a:t>
            </a:r>
            <a:r>
              <a:rPr lang="en-US" sz="3000">
                <a:solidFill>
                  <a:srgbClr val="1CA4DC"/>
                </a:solidFill>
              </a:rPr>
              <a:t> (2016)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9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Semantic Facial Expression Editing using Autoencoded Flow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sz="3000">
              <a:solidFill>
                <a:srgbClr val="1CA4D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>
                <a:solidFill>
                  <a:srgbClr val="1CA4DC"/>
                </a:solidFill>
              </a:rPr>
              <a:t>(Nov 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79" name="Google Shape;8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25" y="1076100"/>
            <a:ext cx="5164901" cy="369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9"/>
          <p:cNvSpPr txBox="1"/>
          <p:nvPr/>
        </p:nvSpPr>
        <p:spPr>
          <a:xfrm>
            <a:off x="5807175" y="1145650"/>
            <a:ext cx="58545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use VAEs to encode the picture of face into low dimensional latent space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standard method leads to </a:t>
            </a:r>
            <a:r>
              <a:rPr lang="en-US" sz="1800"/>
              <a:t>blurred</a:t>
            </a:r>
            <a:r>
              <a:rPr lang="en-US" sz="1800"/>
              <a:t> images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instead use methods like </a:t>
            </a:r>
            <a:r>
              <a:rPr b="1" lang="en-US" sz="1800"/>
              <a:t>patched matching</a:t>
            </a:r>
            <a:r>
              <a:rPr lang="en-US" sz="1800"/>
              <a:t> - reconstruct image from existing part of images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combine CNN with optical flow - don’t reconstruct RGB pixels but how they move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 Flow VAE</a:t>
            </a:r>
            <a:endParaRPr sz="1800"/>
          </a:p>
        </p:txBody>
      </p:sp>
      <p:pic>
        <p:nvPicPr>
          <p:cNvPr id="881" name="Google Shape;88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575" y="3502425"/>
            <a:ext cx="4166022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9"/>
          <p:cNvSpPr txBox="1"/>
          <p:nvPr/>
        </p:nvSpPr>
        <p:spPr>
          <a:xfrm>
            <a:off x="7505875" y="3950475"/>
            <a:ext cx="3239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CA4DC"/>
                </a:solidFill>
              </a:rPr>
              <a:t>For more technical details see paper</a:t>
            </a:r>
            <a:endParaRPr i="1">
              <a:solidFill>
                <a:srgbClr val="1CA4DC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0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Semantic Facial Expression Editing using Autoencoded Flow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sz="3000">
              <a:solidFill>
                <a:srgbClr val="1CA4D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>
                <a:solidFill>
                  <a:srgbClr val="1CA4DC"/>
                </a:solidFill>
              </a:rPr>
              <a:t>(Nov 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70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89" name="Google Shape;8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625" y="1132125"/>
            <a:ext cx="10148106" cy="51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1"/>
          <p:cNvSpPr txBox="1"/>
          <p:nvPr>
            <p:ph type="title"/>
          </p:nvPr>
        </p:nvSpPr>
        <p:spPr>
          <a:xfrm>
            <a:off x="140175" y="180250"/>
            <a:ext cx="1189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Semantic Facial Expression Editing using Autoencoded Flow</a:t>
            </a:r>
            <a:r>
              <a:rPr lang="en-US" sz="3000">
                <a:solidFill>
                  <a:srgbClr val="1CA4DC"/>
                </a:solidFill>
              </a:rPr>
              <a:t> </a:t>
            </a:r>
            <a:endParaRPr sz="3000">
              <a:solidFill>
                <a:srgbClr val="1CA4D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000">
                <a:solidFill>
                  <a:srgbClr val="1CA4DC"/>
                </a:solidFill>
              </a:rPr>
              <a:t>(Nov 2016)</a:t>
            </a:r>
            <a:endParaRPr b="0" i="0" sz="300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1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96" name="Google Shape;8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500" y="1092625"/>
            <a:ext cx="4420913" cy="51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2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3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3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http://slazebni.cs.illinois.edu/spring17/lec12_vae.pdf</a:t>
            </a:r>
            <a:r>
              <a:rPr lang="en-US"/>
              <a:t> - </a:t>
            </a:r>
            <a:r>
              <a:rPr b="0" lang="en-US" sz="1800"/>
              <a:t>well detailed presentation about VAEs, highly recommended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http://kvfrans.com/variational-autoencoders-explained/</a:t>
            </a:r>
            <a:r>
              <a:rPr lang="en-US" sz="1800"/>
              <a:t> - </a:t>
            </a:r>
            <a:r>
              <a:rPr b="0" lang="en-US" sz="1800"/>
              <a:t>some blog post, but nothing special. Maybe it is worth to take a look on it, since it may provide some intuitions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https://arxiv.org/abs/1606.05908</a:t>
            </a:r>
            <a:r>
              <a:rPr lang="en-US" sz="1800"/>
              <a:t> </a:t>
            </a:r>
            <a:r>
              <a:rPr b="0" lang="en-US" sz="1800"/>
              <a:t>-</a:t>
            </a:r>
            <a:r>
              <a:rPr lang="en-US" sz="1800"/>
              <a:t> </a:t>
            </a:r>
            <a:r>
              <a:rPr b="0" lang="en-US" sz="1800"/>
              <a:t>Tutorial about VAEs probably most complete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https://jaan.io/what-is-variational-autoencoder-vae-tutorial/</a:t>
            </a:r>
            <a:r>
              <a:rPr lang="en-US" sz="1800"/>
              <a:t> - </a:t>
            </a:r>
            <a:r>
              <a:rPr b="0" lang="en-US" sz="1800"/>
              <a:t>interesting Bayesian interpretation of VAEs - a blog post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http://wiseodd.github.io/techblog/2016/12/10/variational-autoencoder/</a:t>
            </a:r>
            <a:r>
              <a:rPr lang="en-US" sz="1800"/>
              <a:t> </a:t>
            </a:r>
            <a:r>
              <a:rPr b="0" lang="en-US" sz="1800"/>
              <a:t>- another blog post, well written with math and keras implementation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http://www.cs.toronto.edu/~duvenaud/courses/csc2541/</a:t>
            </a:r>
            <a:r>
              <a:rPr lang="en-US" sz="1800"/>
              <a:t> </a:t>
            </a:r>
            <a:r>
              <a:rPr b="0" lang="en-US" sz="1800"/>
              <a:t>- online course about variational inference</a:t>
            </a:r>
            <a:endParaRPr b="0" sz="1800"/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4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http://www.cs.toronto.edu/~duvenaud/courses/csc2541/slides/lec2-vae.pdf</a:t>
            </a:r>
            <a:r>
              <a:rPr lang="en-US" sz="1800"/>
              <a:t> </a:t>
            </a:r>
            <a:r>
              <a:rPr b="0" lang="en-US" sz="1800"/>
              <a:t>- page 11 - a short derivation of ELBO variational loss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https://arxiv.org/pdf/1509.00519.pdf</a:t>
            </a:r>
            <a:r>
              <a:rPr lang="en-US" sz="1800"/>
              <a:t> </a:t>
            </a:r>
            <a:r>
              <a:rPr b="0" lang="en-US" sz="1800"/>
              <a:t>- paper about importance sampling in VAEs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https://arxiv.org/pdf/1704.02916.pdf</a:t>
            </a:r>
            <a:r>
              <a:rPr lang="en-US" sz="1800"/>
              <a:t> </a:t>
            </a:r>
            <a:r>
              <a:rPr b="0" lang="en-US" sz="1800"/>
              <a:t>- a workshop material about importance sampling, really nice interpretation of the above paper - highly recommended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http://www.cs.toronto.edu/~duvenaud/courses/csc2541/slides/structured-encoders-decoders.pdf</a:t>
            </a:r>
            <a:r>
              <a:rPr lang="en-US" sz="1800"/>
              <a:t>  </a:t>
            </a:r>
            <a:r>
              <a:rPr b="0" lang="en-US" sz="1800"/>
              <a:t>- page 16 - VAE problems, page 28 - importance sampling, 44 -  the role of the sampling - this is actually summary of IWAE paper</a:t>
            </a:r>
            <a:endParaRPr b="0"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5"/>
          <p:cNvSpPr txBox="1"/>
          <p:nvPr>
            <p:ph idx="1" type="body"/>
          </p:nvPr>
        </p:nvSpPr>
        <p:spPr>
          <a:xfrm>
            <a:off x="530425" y="1842975"/>
            <a:ext cx="11510700" cy="4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http://www.cs.toronto.edu/~duvenaud/courses/csc2541/slides/structured-encoders-decoders.pdf</a:t>
            </a:r>
            <a:r>
              <a:rPr lang="en-US" sz="1800"/>
              <a:t> </a:t>
            </a:r>
            <a:r>
              <a:rPr b="0" lang="en-US" sz="1800"/>
              <a:t>- DRAW method - not discussed during presentation, VAE plus attention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https://www.slideshare.net/ShaiHarel/variational-autoencoder-talk</a:t>
            </a:r>
            <a:r>
              <a:rPr lang="en-US" sz="1800"/>
              <a:t> </a:t>
            </a:r>
            <a:r>
              <a:rPr b="0" lang="en-US" sz="1800"/>
              <a:t>- a nice motivation for VAEs in terms of adversarial examples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http://www.dpkingma.com/sgvb_mnist_demo/demo.html</a:t>
            </a:r>
            <a:r>
              <a:rPr lang="en-US" sz="1800"/>
              <a:t> </a:t>
            </a:r>
            <a:r>
              <a:rPr b="0" lang="en-US" sz="1800"/>
              <a:t>- animations with reconstructions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http://dpkingma.com/?page_id=393</a:t>
            </a:r>
            <a:r>
              <a:rPr lang="en-US" sz="1800"/>
              <a:t> </a:t>
            </a:r>
            <a:r>
              <a:rPr b="0" lang="en-US" sz="1800"/>
              <a:t>- a complete list of different implementations of VAEs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http://blog.shakirm.com/2015/03/a-statistical-view-of-deep-learning-ii-auto-encoders-and-free-energy/</a:t>
            </a:r>
            <a:r>
              <a:rPr lang="en-US" sz="1800"/>
              <a:t> </a:t>
            </a:r>
            <a:r>
              <a:rPr b="0" lang="en-US" sz="1800"/>
              <a:t>- not covered during presentation - the relation between autoencoders and free energy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http://orbit.dtu.dk/files/121765928/1602.02282.pdf</a:t>
            </a:r>
            <a:r>
              <a:rPr lang="en-US" sz="1800"/>
              <a:t> </a:t>
            </a:r>
            <a:r>
              <a:rPr b="0" lang="en-US" sz="1800"/>
              <a:t>- not covered in the presentation - a paper about different experiments how to train VAEs - with BN and Relus - probably not rocket science</a:t>
            </a:r>
            <a:endParaRPr b="0" sz="1800"/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267525" y="1008025"/>
            <a:ext cx="5837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A toy example: </a:t>
            </a:r>
            <a:r>
              <a:rPr b="1" lang="en-US">
                <a:solidFill>
                  <a:srgbClr val="595959"/>
                </a:solidFill>
              </a:rPr>
              <a:t>linear auto encoder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an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938" y="100738"/>
            <a:ext cx="24669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267525" y="1625125"/>
            <a:ext cx="523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Let x be a n dimensional vector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850" y="1625123"/>
            <a:ext cx="1252250" cy="4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400" y="2833226"/>
            <a:ext cx="2119918" cy="6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67525" y="2388625"/>
            <a:ext cx="5462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are going to use quadratic loss function:</a:t>
            </a:r>
            <a:endParaRPr sz="1800"/>
          </a:p>
        </p:txBody>
      </p:sp>
      <p:sp>
        <p:nvSpPr>
          <p:cNvPr id="120" name="Google Shape;120;p22"/>
          <p:cNvSpPr txBox="1"/>
          <p:nvPr/>
        </p:nvSpPr>
        <p:spPr>
          <a:xfrm>
            <a:off x="267525" y="3859525"/>
            <a:ext cx="10336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define f and g to be linear projection to low dimensional spaces</a:t>
            </a:r>
            <a:endParaRPr sz="18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88" y="4349588"/>
            <a:ext cx="3878914" cy="6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8450" y="4951725"/>
            <a:ext cx="1757200" cy="5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2076" y="4546038"/>
            <a:ext cx="5612259" cy="9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800" y="2833225"/>
            <a:ext cx="5462400" cy="9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021850" y="4764800"/>
            <a:ext cx="1680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with loss</a:t>
            </a:r>
            <a:endParaRPr sz="1800"/>
          </a:p>
        </p:txBody>
      </p:sp>
      <p:sp>
        <p:nvSpPr>
          <p:cNvPr id="126" name="Google Shape;126;p22"/>
          <p:cNvSpPr txBox="1"/>
          <p:nvPr/>
        </p:nvSpPr>
        <p:spPr>
          <a:xfrm>
            <a:off x="6581475" y="5597775"/>
            <a:ext cx="53793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is definition of </a:t>
            </a:r>
            <a:r>
              <a:rPr b="1" lang="en-US" sz="1800"/>
              <a:t>PCA</a:t>
            </a:r>
            <a:r>
              <a:rPr lang="en-US" sz="1800"/>
              <a:t> in terms of minimizing of reconstruction error</a:t>
            </a:r>
            <a:endParaRPr sz="1800"/>
          </a:p>
        </p:txBody>
      </p:sp>
      <p:sp>
        <p:nvSpPr>
          <p:cNvPr id="127" name="Google Shape;127;p22"/>
          <p:cNvSpPr txBox="1"/>
          <p:nvPr/>
        </p:nvSpPr>
        <p:spPr>
          <a:xfrm>
            <a:off x="671575" y="6310550"/>
            <a:ext cx="10602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With NNs we can add nonlinearity to improve </a:t>
            </a:r>
            <a:r>
              <a:rPr lang="en-US" sz="1800">
                <a:solidFill>
                  <a:srgbClr val="CC0000"/>
                </a:solidFill>
              </a:rPr>
              <a:t>expressive</a:t>
            </a:r>
            <a:r>
              <a:rPr lang="en-US" sz="1800">
                <a:solidFill>
                  <a:srgbClr val="CC0000"/>
                </a:solidFill>
              </a:rPr>
              <a:t> power of our latent </a:t>
            </a:r>
            <a:r>
              <a:rPr lang="en-US" sz="1800">
                <a:solidFill>
                  <a:srgbClr val="CC0000"/>
                </a:solidFill>
              </a:rPr>
              <a:t>representation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6"/>
          <p:cNvSpPr txBox="1"/>
          <p:nvPr>
            <p:ph idx="1" type="body"/>
          </p:nvPr>
        </p:nvSpPr>
        <p:spPr>
          <a:xfrm>
            <a:off x="530425" y="1842975"/>
            <a:ext cx="108531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https://arxiv.org/pdf/1602.03220.pdf</a:t>
            </a:r>
            <a:r>
              <a:rPr lang="en-US" sz="1800"/>
              <a:t> </a:t>
            </a:r>
            <a:r>
              <a:rPr b="0" lang="en-US" sz="1800"/>
              <a:t>- </a:t>
            </a:r>
            <a:r>
              <a:rPr b="0" lang="en-US" sz="1800">
                <a:solidFill>
                  <a:schemeClr val="dk2"/>
                </a:solidFill>
              </a:rPr>
              <a:t>paper about discrimintative VAE with classifier at the end of the network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http://edwardlib.org/tutorials/klqp</a:t>
            </a:r>
            <a:r>
              <a:rPr lang="en-US" sz="1800"/>
              <a:t>  </a:t>
            </a:r>
            <a:r>
              <a:rPr b="0" lang="en-US" sz="1800"/>
              <a:t>- Edward tutorial about ELBO derivation</a:t>
            </a:r>
            <a:endParaRPr b="0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https://arxiv.org/pdf/1511.05644.pdf</a:t>
            </a:r>
            <a:r>
              <a:rPr lang="en-US" sz="1800"/>
              <a:t> </a:t>
            </a:r>
            <a:r>
              <a:rPr b="0" lang="en-US" sz="1800"/>
              <a:t>- adversarial autoencoder</a:t>
            </a:r>
            <a:endParaRPr b="0" sz="1800"/>
          </a:p>
        </p:txBody>
      </p:sp>
      <p:sp>
        <p:nvSpPr>
          <p:cNvPr id="925" name="Google Shape;925;p76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7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7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7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wrong with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125" y="869600"/>
            <a:ext cx="7371574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687300" y="3149425"/>
            <a:ext cx="10995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At first sight it may look promising, but we want to learn </a:t>
            </a:r>
            <a:r>
              <a:rPr lang="en-US" sz="1800"/>
              <a:t>meaningful</a:t>
            </a:r>
            <a:r>
              <a:rPr lang="en-US" sz="1800"/>
              <a:t> </a:t>
            </a:r>
            <a:r>
              <a:rPr lang="en-US" sz="1800"/>
              <a:t>representation</a:t>
            </a:r>
            <a:r>
              <a:rPr lang="en-US" sz="1800"/>
              <a:t> of data</a:t>
            </a:r>
            <a:endParaRPr sz="18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500" y="3579075"/>
            <a:ext cx="7867026" cy="25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766400" y="6115325"/>
            <a:ext cx="1068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But devil is in the details ???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4775" y="6115325"/>
            <a:ext cx="1633800" cy="1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wrong with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481975" y="943750"/>
            <a:ext cx="10935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Another toy model: gaussian controlled by one hidden parameter - position of center</a:t>
            </a:r>
            <a:endParaRPr sz="18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50" y="1420100"/>
            <a:ext cx="3474900" cy="2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021575" y="1572275"/>
            <a:ext cx="7292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 in practice in practice we don’t know what is the size of latent space. I chose </a:t>
            </a:r>
            <a:r>
              <a:rPr b="1" lang="en-US" sz="1800"/>
              <a:t>z</a:t>
            </a:r>
            <a:r>
              <a:rPr lang="en-US" sz="1800"/>
              <a:t> dimensionality to be </a:t>
            </a:r>
            <a:r>
              <a:rPr b="1" lang="en-US" sz="1800"/>
              <a:t>2</a:t>
            </a:r>
            <a:endParaRPr b="1"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I’ve trained simple NN </a:t>
            </a:r>
            <a:r>
              <a:rPr lang="en-US" sz="1800"/>
              <a:t>autoencoder</a:t>
            </a:r>
            <a:r>
              <a:rPr lang="en-US" sz="1800"/>
              <a:t>:</a:t>
            </a:r>
            <a:endParaRPr sz="18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925" y="2591375"/>
            <a:ext cx="4193100" cy="21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900" y="3136650"/>
            <a:ext cx="2008615" cy="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1872500" y="3579125"/>
            <a:ext cx="53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50" y="4766400"/>
            <a:ext cx="2836400" cy="18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76775" y="4295400"/>
            <a:ext cx="5112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And obtained reasonable reconstructions</a:t>
            </a:r>
            <a:endParaRPr sz="1800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9350" y="4770900"/>
            <a:ext cx="2723477" cy="18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4100" y="4815550"/>
            <a:ext cx="2815878" cy="18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9307300" y="5056600"/>
            <a:ext cx="2370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Definitely</a:t>
            </a:r>
            <a:r>
              <a:rPr lang="en-US" sz="1800"/>
              <a:t> AE got the concept of gaussian </a:t>
            </a:r>
            <a:endParaRPr sz="1800"/>
          </a:p>
        </p:txBody>
      </p:sp>
      <p:sp>
        <p:nvSpPr>
          <p:cNvPr id="154" name="Google Shape;154;p24"/>
          <p:cNvSpPr txBox="1"/>
          <p:nvPr/>
        </p:nvSpPr>
        <p:spPr>
          <a:xfrm>
            <a:off x="9350800" y="5830875"/>
            <a:ext cx="2283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But devil is in the details ???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40175" y="1802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solidFill>
                  <a:srgbClr val="1CA4DC"/>
                </a:solidFill>
              </a:rPr>
              <a:t>What is wrong with autoencoder?</a:t>
            </a:r>
            <a:endParaRPr b="0" i="0" sz="4050" u="none" cap="none" strike="noStrike">
              <a:solidFill>
                <a:srgbClr val="1CA4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81975" y="943750"/>
            <a:ext cx="10935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Let’s plot the manifold!</a:t>
            </a:r>
            <a:endParaRPr sz="18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50" y="1420100"/>
            <a:ext cx="3474900" cy="2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872500" y="3579125"/>
            <a:ext cx="537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450" y="1075900"/>
            <a:ext cx="62007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2457175" y="1809325"/>
            <a:ext cx="971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X_valid</a:t>
            </a:r>
            <a:endParaRPr b="1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375" y="2082188"/>
            <a:ext cx="2842036" cy="26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661500" y="1790000"/>
            <a:ext cx="1983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“manifold”</a:t>
            </a:r>
            <a:endParaRPr sz="1800"/>
          </a:p>
        </p:txBody>
      </p:sp>
      <p:sp>
        <p:nvSpPr>
          <p:cNvPr id="167" name="Google Shape;167;p25"/>
          <p:cNvSpPr txBox="1"/>
          <p:nvPr/>
        </p:nvSpPr>
        <p:spPr>
          <a:xfrm>
            <a:off x="5201625" y="4623425"/>
            <a:ext cx="537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</a:t>
            </a:r>
            <a:r>
              <a:rPr baseline="-25000" lang="en-US"/>
              <a:t>1</a:t>
            </a:r>
            <a:endParaRPr baseline="-25000"/>
          </a:p>
        </p:txBody>
      </p:sp>
      <p:sp>
        <p:nvSpPr>
          <p:cNvPr id="168" name="Google Shape;168;p25"/>
          <p:cNvSpPr txBox="1"/>
          <p:nvPr/>
        </p:nvSpPr>
        <p:spPr>
          <a:xfrm>
            <a:off x="3676225" y="3048125"/>
            <a:ext cx="537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</a:t>
            </a:r>
            <a:r>
              <a:rPr baseline="-25000" lang="en-US"/>
              <a:t>2</a:t>
            </a:r>
            <a:endParaRPr baseline="-25000"/>
          </a:p>
        </p:txBody>
      </p:sp>
      <p:grpSp>
        <p:nvGrpSpPr>
          <p:cNvPr id="169" name="Google Shape;169;p25"/>
          <p:cNvGrpSpPr/>
          <p:nvPr/>
        </p:nvGrpSpPr>
        <p:grpSpPr>
          <a:xfrm>
            <a:off x="6842986" y="2283350"/>
            <a:ext cx="5101789" cy="2645800"/>
            <a:chOff x="6842986" y="2283350"/>
            <a:chExt cx="5101789" cy="2645800"/>
          </a:xfrm>
        </p:grpSpPr>
        <p:pic>
          <p:nvPicPr>
            <p:cNvPr id="170" name="Google Shape;17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42986" y="2283350"/>
              <a:ext cx="5101789" cy="2178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5"/>
            <p:cNvSpPr txBox="1"/>
            <p:nvPr/>
          </p:nvSpPr>
          <p:spPr>
            <a:xfrm>
              <a:off x="8048225" y="4398150"/>
              <a:ext cx="537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z</a:t>
              </a:r>
              <a:r>
                <a:rPr baseline="-25000" lang="en-US"/>
                <a:t>1</a:t>
              </a:r>
              <a:endParaRPr baseline="-25000"/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10499800" y="4398150"/>
              <a:ext cx="537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z</a:t>
              </a:r>
              <a:r>
                <a:rPr baseline="-25000" lang="en-US"/>
                <a:t>2</a:t>
              </a:r>
              <a:endParaRPr baseline="-25000"/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7484450" y="1840850"/>
            <a:ext cx="3352800" cy="545100"/>
            <a:chOff x="7484450" y="1840850"/>
            <a:chExt cx="3352800" cy="545100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4450" y="1840850"/>
              <a:ext cx="3352800" cy="190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" name="Google Shape;175;p25"/>
            <p:cNvCxnSpPr>
              <a:stCxn id="174" idx="2"/>
            </p:cNvCxnSpPr>
            <p:nvPr/>
          </p:nvCxnSpPr>
          <p:spPr>
            <a:xfrm flipH="1">
              <a:off x="8659250" y="2031350"/>
              <a:ext cx="501600" cy="35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76" name="Google Shape;176;p25"/>
          <p:cNvCxnSpPr/>
          <p:nvPr/>
        </p:nvCxnSpPr>
        <p:spPr>
          <a:xfrm flipH="1">
            <a:off x="5680700" y="3026050"/>
            <a:ext cx="276600" cy="126300"/>
          </a:xfrm>
          <a:prstGeom prst="straightConnector1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/>
          <p:nvPr/>
        </p:nvCxnSpPr>
        <p:spPr>
          <a:xfrm rot="10800000">
            <a:off x="6012475" y="4148025"/>
            <a:ext cx="624300" cy="1224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5"/>
          <p:cNvSpPr txBox="1"/>
          <p:nvPr/>
        </p:nvSpPr>
        <p:spPr>
          <a:xfrm>
            <a:off x="5736075" y="3776650"/>
            <a:ext cx="379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A61C00"/>
                </a:solidFill>
              </a:rPr>
              <a:t>?</a:t>
            </a:r>
            <a:endParaRPr b="1" sz="1800">
              <a:solidFill>
                <a:srgbClr val="A61C00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012475" y="5372625"/>
            <a:ext cx="2330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is here???</a:t>
            </a:r>
            <a:endParaRPr sz="1800"/>
          </a:p>
        </p:txBody>
      </p:sp>
      <p:cxnSp>
        <p:nvCxnSpPr>
          <p:cNvPr id="180" name="Google Shape;180;p25"/>
          <p:cNvCxnSpPr/>
          <p:nvPr/>
        </p:nvCxnSpPr>
        <p:spPr>
          <a:xfrm rot="10800000">
            <a:off x="8983250" y="4772050"/>
            <a:ext cx="885000" cy="8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5"/>
          <p:cNvCxnSpPr>
            <a:endCxn id="172" idx="1"/>
          </p:cNvCxnSpPr>
          <p:nvPr/>
        </p:nvCxnSpPr>
        <p:spPr>
          <a:xfrm flipH="1" rot="10800000">
            <a:off x="10081600" y="4663650"/>
            <a:ext cx="418200" cy="9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 txBox="1"/>
          <p:nvPr/>
        </p:nvSpPr>
        <p:spPr>
          <a:xfrm>
            <a:off x="8788975" y="5672850"/>
            <a:ext cx="2628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reasonable structure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